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67" r:id="rId4"/>
    <p:sldId id="266" r:id="rId5"/>
    <p:sldId id="262" r:id="rId6"/>
    <p:sldId id="263" r:id="rId7"/>
    <p:sldId id="264" r:id="rId8"/>
    <p:sldId id="273" r:id="rId9"/>
    <p:sldId id="274" r:id="rId10"/>
    <p:sldId id="265" r:id="rId11"/>
    <p:sldId id="27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462"/>
  </p:normalViewPr>
  <p:slideViewPr>
    <p:cSldViewPr snapToGrid="0" snapToObjects="1">
      <p:cViewPr varScale="1">
        <p:scale>
          <a:sx n="101" d="100"/>
          <a:sy n="101" d="100"/>
        </p:scale>
        <p:origin x="100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485DBE-924A-4822-AB84-2949A935FF76}"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585F689F-03F0-4408-BC47-2F67841282FC}">
      <dgm:prSet/>
      <dgm:spPr/>
      <dgm:t>
        <a:bodyPr/>
        <a:lstStyle/>
        <a:p>
          <a:r>
            <a:rPr lang="en-US" dirty="0"/>
            <a:t>Mission Statement</a:t>
          </a:r>
        </a:p>
      </dgm:t>
    </dgm:pt>
    <dgm:pt modelId="{2BC6B9AF-2932-42D5-8C1E-C3A0B2C1A6A8}" type="parTrans" cxnId="{335135A8-14E4-48B2-9F9B-4442407E70D0}">
      <dgm:prSet/>
      <dgm:spPr/>
      <dgm:t>
        <a:bodyPr/>
        <a:lstStyle/>
        <a:p>
          <a:endParaRPr lang="en-US"/>
        </a:p>
      </dgm:t>
    </dgm:pt>
    <dgm:pt modelId="{647FDFF1-E62E-41DC-A01F-2C3AE74A12B8}" type="sibTrans" cxnId="{335135A8-14E4-48B2-9F9B-4442407E70D0}">
      <dgm:prSet/>
      <dgm:spPr/>
      <dgm:t>
        <a:bodyPr/>
        <a:lstStyle/>
        <a:p>
          <a:endParaRPr lang="en-US"/>
        </a:p>
      </dgm:t>
    </dgm:pt>
    <dgm:pt modelId="{873FE798-59CA-4280-AC9E-7ECDDA74441B}">
      <dgm:prSet/>
      <dgm:spPr/>
      <dgm:t>
        <a:bodyPr/>
        <a:lstStyle/>
        <a:p>
          <a:r>
            <a:rPr lang="en-US"/>
            <a:t>Administrative Designations</a:t>
          </a:r>
        </a:p>
      </dgm:t>
    </dgm:pt>
    <dgm:pt modelId="{F472C8EC-4E73-4D8E-B202-218EA722EB98}" type="parTrans" cxnId="{36F34C3B-AA59-460D-8673-574F70B1587C}">
      <dgm:prSet/>
      <dgm:spPr/>
      <dgm:t>
        <a:bodyPr/>
        <a:lstStyle/>
        <a:p>
          <a:endParaRPr lang="en-US"/>
        </a:p>
      </dgm:t>
    </dgm:pt>
    <dgm:pt modelId="{929D77DC-4A74-4BFE-AD26-2C603ECF13A8}" type="sibTrans" cxnId="{36F34C3B-AA59-460D-8673-574F70B1587C}">
      <dgm:prSet/>
      <dgm:spPr/>
      <dgm:t>
        <a:bodyPr/>
        <a:lstStyle/>
        <a:p>
          <a:endParaRPr lang="en-US"/>
        </a:p>
      </dgm:t>
    </dgm:pt>
    <dgm:pt modelId="{B03D57B7-865A-4902-80CA-1EFC4B766C7C}">
      <dgm:prSet/>
      <dgm:spPr/>
      <dgm:t>
        <a:bodyPr/>
        <a:lstStyle/>
        <a:p>
          <a:r>
            <a:rPr lang="en-US" dirty="0"/>
            <a:t>Further development</a:t>
          </a:r>
        </a:p>
      </dgm:t>
    </dgm:pt>
    <dgm:pt modelId="{E6427A9B-762D-4375-BEF9-A5C7E46D90CA}" type="parTrans" cxnId="{E9308FC8-8EB4-48B0-BEDD-0C6E38D31AD3}">
      <dgm:prSet/>
      <dgm:spPr/>
      <dgm:t>
        <a:bodyPr/>
        <a:lstStyle/>
        <a:p>
          <a:endParaRPr lang="en-US"/>
        </a:p>
      </dgm:t>
    </dgm:pt>
    <dgm:pt modelId="{3DC1A80F-F830-4928-A572-09A1559860D4}" type="sibTrans" cxnId="{E9308FC8-8EB4-48B0-BEDD-0C6E38D31AD3}">
      <dgm:prSet/>
      <dgm:spPr/>
      <dgm:t>
        <a:bodyPr/>
        <a:lstStyle/>
        <a:p>
          <a:endParaRPr lang="en-US"/>
        </a:p>
      </dgm:t>
    </dgm:pt>
    <dgm:pt modelId="{41011018-6D64-F445-96F6-89577EC9D94C}" type="pres">
      <dgm:prSet presAssocID="{0A485DBE-924A-4822-AB84-2949A935FF76}" presName="vert0" presStyleCnt="0">
        <dgm:presLayoutVars>
          <dgm:dir/>
          <dgm:animOne val="branch"/>
          <dgm:animLvl val="lvl"/>
        </dgm:presLayoutVars>
      </dgm:prSet>
      <dgm:spPr/>
    </dgm:pt>
    <dgm:pt modelId="{DACEBF11-BE72-BC47-8DF3-F1CA5525D8E1}" type="pres">
      <dgm:prSet presAssocID="{585F689F-03F0-4408-BC47-2F67841282FC}" presName="thickLine" presStyleLbl="alignNode1" presStyleIdx="0" presStyleCnt="3"/>
      <dgm:spPr/>
    </dgm:pt>
    <dgm:pt modelId="{BD3F1182-BCCD-754A-AE49-30D62260E80B}" type="pres">
      <dgm:prSet presAssocID="{585F689F-03F0-4408-BC47-2F67841282FC}" presName="horz1" presStyleCnt="0"/>
      <dgm:spPr/>
    </dgm:pt>
    <dgm:pt modelId="{4244E0B8-B9C7-384D-AA43-F16EF1CEA04B}" type="pres">
      <dgm:prSet presAssocID="{585F689F-03F0-4408-BC47-2F67841282FC}" presName="tx1" presStyleLbl="revTx" presStyleIdx="0" presStyleCnt="3"/>
      <dgm:spPr/>
    </dgm:pt>
    <dgm:pt modelId="{306681F0-B659-5D4B-AE91-FB5A7F3088F1}" type="pres">
      <dgm:prSet presAssocID="{585F689F-03F0-4408-BC47-2F67841282FC}" presName="vert1" presStyleCnt="0"/>
      <dgm:spPr/>
    </dgm:pt>
    <dgm:pt modelId="{A568686C-D035-364F-BF6A-5445F88BEE61}" type="pres">
      <dgm:prSet presAssocID="{873FE798-59CA-4280-AC9E-7ECDDA74441B}" presName="thickLine" presStyleLbl="alignNode1" presStyleIdx="1" presStyleCnt="3"/>
      <dgm:spPr/>
    </dgm:pt>
    <dgm:pt modelId="{9256C6D1-2C85-9949-A730-4DC0603993EA}" type="pres">
      <dgm:prSet presAssocID="{873FE798-59CA-4280-AC9E-7ECDDA74441B}" presName="horz1" presStyleCnt="0"/>
      <dgm:spPr/>
    </dgm:pt>
    <dgm:pt modelId="{0771E382-AE37-B54D-8CB3-25E54B47B14B}" type="pres">
      <dgm:prSet presAssocID="{873FE798-59CA-4280-AC9E-7ECDDA74441B}" presName="tx1" presStyleLbl="revTx" presStyleIdx="1" presStyleCnt="3"/>
      <dgm:spPr/>
    </dgm:pt>
    <dgm:pt modelId="{1F59C667-1EF8-1444-85A4-066B47B78F3E}" type="pres">
      <dgm:prSet presAssocID="{873FE798-59CA-4280-AC9E-7ECDDA74441B}" presName="vert1" presStyleCnt="0"/>
      <dgm:spPr/>
    </dgm:pt>
    <dgm:pt modelId="{94FC396D-BE3D-3147-B398-72E732DDA0F9}" type="pres">
      <dgm:prSet presAssocID="{B03D57B7-865A-4902-80CA-1EFC4B766C7C}" presName="thickLine" presStyleLbl="alignNode1" presStyleIdx="2" presStyleCnt="3"/>
      <dgm:spPr/>
    </dgm:pt>
    <dgm:pt modelId="{71951BCC-F1C2-C24E-9710-4A8872B2E7E8}" type="pres">
      <dgm:prSet presAssocID="{B03D57B7-865A-4902-80CA-1EFC4B766C7C}" presName="horz1" presStyleCnt="0"/>
      <dgm:spPr/>
    </dgm:pt>
    <dgm:pt modelId="{F4CD218E-ED7D-584B-9BE4-4BD2403E66FA}" type="pres">
      <dgm:prSet presAssocID="{B03D57B7-865A-4902-80CA-1EFC4B766C7C}" presName="tx1" presStyleLbl="revTx" presStyleIdx="2" presStyleCnt="3"/>
      <dgm:spPr/>
    </dgm:pt>
    <dgm:pt modelId="{164ACFB3-45CF-CC41-A2E9-F2B470F3A341}" type="pres">
      <dgm:prSet presAssocID="{B03D57B7-865A-4902-80CA-1EFC4B766C7C}" presName="vert1" presStyleCnt="0"/>
      <dgm:spPr/>
    </dgm:pt>
  </dgm:ptLst>
  <dgm:cxnLst>
    <dgm:cxn modelId="{10B11439-A684-AC41-B223-140E220059A9}" type="presOf" srcId="{0A485DBE-924A-4822-AB84-2949A935FF76}" destId="{41011018-6D64-F445-96F6-89577EC9D94C}" srcOrd="0" destOrd="0" presId="urn:microsoft.com/office/officeart/2008/layout/LinedList"/>
    <dgm:cxn modelId="{36F34C3B-AA59-460D-8673-574F70B1587C}" srcId="{0A485DBE-924A-4822-AB84-2949A935FF76}" destId="{873FE798-59CA-4280-AC9E-7ECDDA74441B}" srcOrd="1" destOrd="0" parTransId="{F472C8EC-4E73-4D8E-B202-218EA722EB98}" sibTransId="{929D77DC-4A74-4BFE-AD26-2C603ECF13A8}"/>
    <dgm:cxn modelId="{335135A8-14E4-48B2-9F9B-4442407E70D0}" srcId="{0A485DBE-924A-4822-AB84-2949A935FF76}" destId="{585F689F-03F0-4408-BC47-2F67841282FC}" srcOrd="0" destOrd="0" parTransId="{2BC6B9AF-2932-42D5-8C1E-C3A0B2C1A6A8}" sibTransId="{647FDFF1-E62E-41DC-A01F-2C3AE74A12B8}"/>
    <dgm:cxn modelId="{04B6D3A9-5E3B-594B-BB72-0C7CAA5F0E3A}" type="presOf" srcId="{585F689F-03F0-4408-BC47-2F67841282FC}" destId="{4244E0B8-B9C7-384D-AA43-F16EF1CEA04B}" srcOrd="0" destOrd="0" presId="urn:microsoft.com/office/officeart/2008/layout/LinedList"/>
    <dgm:cxn modelId="{09DEE8BB-4CDA-8043-942B-53952D0F85B4}" type="presOf" srcId="{873FE798-59CA-4280-AC9E-7ECDDA74441B}" destId="{0771E382-AE37-B54D-8CB3-25E54B47B14B}" srcOrd="0" destOrd="0" presId="urn:microsoft.com/office/officeart/2008/layout/LinedList"/>
    <dgm:cxn modelId="{E9308FC8-8EB4-48B0-BEDD-0C6E38D31AD3}" srcId="{0A485DBE-924A-4822-AB84-2949A935FF76}" destId="{B03D57B7-865A-4902-80CA-1EFC4B766C7C}" srcOrd="2" destOrd="0" parTransId="{E6427A9B-762D-4375-BEF9-A5C7E46D90CA}" sibTransId="{3DC1A80F-F830-4928-A572-09A1559860D4}"/>
    <dgm:cxn modelId="{B20173E8-BAA4-EC4B-9A9F-90623C56F960}" type="presOf" srcId="{B03D57B7-865A-4902-80CA-1EFC4B766C7C}" destId="{F4CD218E-ED7D-584B-9BE4-4BD2403E66FA}" srcOrd="0" destOrd="0" presId="urn:microsoft.com/office/officeart/2008/layout/LinedList"/>
    <dgm:cxn modelId="{5D9660DC-B061-BA40-A3D3-8D67EB4ACA17}" type="presParOf" srcId="{41011018-6D64-F445-96F6-89577EC9D94C}" destId="{DACEBF11-BE72-BC47-8DF3-F1CA5525D8E1}" srcOrd="0" destOrd="0" presId="urn:microsoft.com/office/officeart/2008/layout/LinedList"/>
    <dgm:cxn modelId="{45640BC1-F186-0B46-8F55-09C880C92DA2}" type="presParOf" srcId="{41011018-6D64-F445-96F6-89577EC9D94C}" destId="{BD3F1182-BCCD-754A-AE49-30D62260E80B}" srcOrd="1" destOrd="0" presId="urn:microsoft.com/office/officeart/2008/layout/LinedList"/>
    <dgm:cxn modelId="{E53EDCA5-0AD7-1A43-A526-31FE59479BC9}" type="presParOf" srcId="{BD3F1182-BCCD-754A-AE49-30D62260E80B}" destId="{4244E0B8-B9C7-384D-AA43-F16EF1CEA04B}" srcOrd="0" destOrd="0" presId="urn:microsoft.com/office/officeart/2008/layout/LinedList"/>
    <dgm:cxn modelId="{B249BD26-853F-F04B-8B6D-74068C03B1ED}" type="presParOf" srcId="{BD3F1182-BCCD-754A-AE49-30D62260E80B}" destId="{306681F0-B659-5D4B-AE91-FB5A7F3088F1}" srcOrd="1" destOrd="0" presId="urn:microsoft.com/office/officeart/2008/layout/LinedList"/>
    <dgm:cxn modelId="{CD4036DC-05A7-EE4A-A148-83344217EC49}" type="presParOf" srcId="{41011018-6D64-F445-96F6-89577EC9D94C}" destId="{A568686C-D035-364F-BF6A-5445F88BEE61}" srcOrd="2" destOrd="0" presId="urn:microsoft.com/office/officeart/2008/layout/LinedList"/>
    <dgm:cxn modelId="{84BD30FD-3CEC-AE49-AF07-55225DD629E9}" type="presParOf" srcId="{41011018-6D64-F445-96F6-89577EC9D94C}" destId="{9256C6D1-2C85-9949-A730-4DC0603993EA}" srcOrd="3" destOrd="0" presId="urn:microsoft.com/office/officeart/2008/layout/LinedList"/>
    <dgm:cxn modelId="{FD3B2C9F-1118-3643-9387-F34583C51E14}" type="presParOf" srcId="{9256C6D1-2C85-9949-A730-4DC0603993EA}" destId="{0771E382-AE37-B54D-8CB3-25E54B47B14B}" srcOrd="0" destOrd="0" presId="urn:microsoft.com/office/officeart/2008/layout/LinedList"/>
    <dgm:cxn modelId="{7A5AF0B9-EBF3-D94E-91D5-E3D71A8D41E1}" type="presParOf" srcId="{9256C6D1-2C85-9949-A730-4DC0603993EA}" destId="{1F59C667-1EF8-1444-85A4-066B47B78F3E}" srcOrd="1" destOrd="0" presId="urn:microsoft.com/office/officeart/2008/layout/LinedList"/>
    <dgm:cxn modelId="{C7279D79-482C-6040-9D35-5FED9B788186}" type="presParOf" srcId="{41011018-6D64-F445-96F6-89577EC9D94C}" destId="{94FC396D-BE3D-3147-B398-72E732DDA0F9}" srcOrd="4" destOrd="0" presId="urn:microsoft.com/office/officeart/2008/layout/LinedList"/>
    <dgm:cxn modelId="{5C827255-A080-B142-9D46-DE15493676FE}" type="presParOf" srcId="{41011018-6D64-F445-96F6-89577EC9D94C}" destId="{71951BCC-F1C2-C24E-9710-4A8872B2E7E8}" srcOrd="5" destOrd="0" presId="urn:microsoft.com/office/officeart/2008/layout/LinedList"/>
    <dgm:cxn modelId="{690EB966-3CB5-FE41-9ABC-6146AF986D28}" type="presParOf" srcId="{71951BCC-F1C2-C24E-9710-4A8872B2E7E8}" destId="{F4CD218E-ED7D-584B-9BE4-4BD2403E66FA}" srcOrd="0" destOrd="0" presId="urn:microsoft.com/office/officeart/2008/layout/LinedList"/>
    <dgm:cxn modelId="{17330C50-9DC0-CF46-A15D-384C7FD9A394}" type="presParOf" srcId="{71951BCC-F1C2-C24E-9710-4A8872B2E7E8}" destId="{164ACFB3-45CF-CC41-A2E9-F2B470F3A341}"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CEBF11-BE72-BC47-8DF3-F1CA5525D8E1}">
      <dsp:nvSpPr>
        <dsp:cNvPr id="0" name=""/>
        <dsp:cNvSpPr/>
      </dsp:nvSpPr>
      <dsp:spPr>
        <a:xfrm>
          <a:off x="0" y="2247"/>
          <a:ext cx="5638800"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44E0B8-B9C7-384D-AA43-F16EF1CEA04B}">
      <dsp:nvSpPr>
        <dsp:cNvPr id="0" name=""/>
        <dsp:cNvSpPr/>
      </dsp:nvSpPr>
      <dsp:spPr>
        <a:xfrm>
          <a:off x="0" y="2247"/>
          <a:ext cx="5638800" cy="15330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7640" tIns="167640" rIns="167640" bIns="167640" numCol="1" spcCol="1270" anchor="t" anchorCtr="0">
          <a:noAutofit/>
        </a:bodyPr>
        <a:lstStyle/>
        <a:p>
          <a:pPr marL="0" lvl="0" indent="0" algn="l" defTabSz="1955800">
            <a:lnSpc>
              <a:spcPct val="90000"/>
            </a:lnSpc>
            <a:spcBef>
              <a:spcPct val="0"/>
            </a:spcBef>
            <a:spcAft>
              <a:spcPct val="35000"/>
            </a:spcAft>
            <a:buNone/>
          </a:pPr>
          <a:r>
            <a:rPr lang="en-US" sz="4400" kern="1200" dirty="0"/>
            <a:t>Mission Statement</a:t>
          </a:r>
        </a:p>
      </dsp:txBody>
      <dsp:txXfrm>
        <a:off x="0" y="2247"/>
        <a:ext cx="5638800" cy="1533084"/>
      </dsp:txXfrm>
    </dsp:sp>
    <dsp:sp modelId="{A568686C-D035-364F-BF6A-5445F88BEE61}">
      <dsp:nvSpPr>
        <dsp:cNvPr id="0" name=""/>
        <dsp:cNvSpPr/>
      </dsp:nvSpPr>
      <dsp:spPr>
        <a:xfrm>
          <a:off x="0" y="1535332"/>
          <a:ext cx="5638800" cy="0"/>
        </a:xfrm>
        <a:prstGeom prst="line">
          <a:avLst/>
        </a:prstGeom>
        <a:solidFill>
          <a:schemeClr val="accent2">
            <a:hueOff val="1264967"/>
            <a:satOff val="-23931"/>
            <a:lumOff val="-1667"/>
            <a:alphaOff val="0"/>
          </a:schemeClr>
        </a:solidFill>
        <a:ln w="15875" cap="flat" cmpd="sng" algn="ctr">
          <a:solidFill>
            <a:schemeClr val="accent2">
              <a:hueOff val="1264967"/>
              <a:satOff val="-23931"/>
              <a:lumOff val="-166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771E382-AE37-B54D-8CB3-25E54B47B14B}">
      <dsp:nvSpPr>
        <dsp:cNvPr id="0" name=""/>
        <dsp:cNvSpPr/>
      </dsp:nvSpPr>
      <dsp:spPr>
        <a:xfrm>
          <a:off x="0" y="1535332"/>
          <a:ext cx="5638800" cy="15330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7640" tIns="167640" rIns="167640" bIns="167640" numCol="1" spcCol="1270" anchor="t" anchorCtr="0">
          <a:noAutofit/>
        </a:bodyPr>
        <a:lstStyle/>
        <a:p>
          <a:pPr marL="0" lvl="0" indent="0" algn="l" defTabSz="1955800">
            <a:lnSpc>
              <a:spcPct val="90000"/>
            </a:lnSpc>
            <a:spcBef>
              <a:spcPct val="0"/>
            </a:spcBef>
            <a:spcAft>
              <a:spcPct val="35000"/>
            </a:spcAft>
            <a:buNone/>
          </a:pPr>
          <a:r>
            <a:rPr lang="en-US" sz="4400" kern="1200"/>
            <a:t>Administrative Designations</a:t>
          </a:r>
        </a:p>
      </dsp:txBody>
      <dsp:txXfrm>
        <a:off x="0" y="1535332"/>
        <a:ext cx="5638800" cy="1533084"/>
      </dsp:txXfrm>
    </dsp:sp>
    <dsp:sp modelId="{94FC396D-BE3D-3147-B398-72E732DDA0F9}">
      <dsp:nvSpPr>
        <dsp:cNvPr id="0" name=""/>
        <dsp:cNvSpPr/>
      </dsp:nvSpPr>
      <dsp:spPr>
        <a:xfrm>
          <a:off x="0" y="3068417"/>
          <a:ext cx="5638800" cy="0"/>
        </a:xfrm>
        <a:prstGeom prst="line">
          <a:avLst/>
        </a:prstGeom>
        <a:solidFill>
          <a:schemeClr val="accent2">
            <a:hueOff val="2529934"/>
            <a:satOff val="-47862"/>
            <a:lumOff val="-3334"/>
            <a:alphaOff val="0"/>
          </a:schemeClr>
        </a:solidFill>
        <a:ln w="15875" cap="flat" cmpd="sng" algn="ctr">
          <a:solidFill>
            <a:schemeClr val="accent2">
              <a:hueOff val="2529934"/>
              <a:satOff val="-47862"/>
              <a:lumOff val="-333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4CD218E-ED7D-584B-9BE4-4BD2403E66FA}">
      <dsp:nvSpPr>
        <dsp:cNvPr id="0" name=""/>
        <dsp:cNvSpPr/>
      </dsp:nvSpPr>
      <dsp:spPr>
        <a:xfrm>
          <a:off x="0" y="3068417"/>
          <a:ext cx="5638800" cy="15330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7640" tIns="167640" rIns="167640" bIns="167640" numCol="1" spcCol="1270" anchor="t" anchorCtr="0">
          <a:noAutofit/>
        </a:bodyPr>
        <a:lstStyle/>
        <a:p>
          <a:pPr marL="0" lvl="0" indent="0" algn="l" defTabSz="1955800">
            <a:lnSpc>
              <a:spcPct val="90000"/>
            </a:lnSpc>
            <a:spcBef>
              <a:spcPct val="0"/>
            </a:spcBef>
            <a:spcAft>
              <a:spcPct val="35000"/>
            </a:spcAft>
            <a:buNone/>
          </a:pPr>
          <a:r>
            <a:rPr lang="en-US" sz="4400" kern="1200" dirty="0"/>
            <a:t>Further development</a:t>
          </a:r>
        </a:p>
      </dsp:txBody>
      <dsp:txXfrm>
        <a:off x="0" y="3068417"/>
        <a:ext cx="5638800" cy="153308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12/1/22</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A87A34-81AB-432B-8DAE-1953F412C126}" type="datetimeFigureOut">
              <a:rPr lang="en-US" dirty="0"/>
              <a:t>12/1/22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12/1/22</a:t>
            </a:fld>
            <a:endParaRPr lang="en-US"/>
          </a:p>
        </p:txBody>
      </p:sp>
      <p:sp>
        <p:nvSpPr>
          <p:cNvPr id="5" name="Footer Placeholder 4"/>
          <p:cNvSpPr>
            <a:spLocks noGrp="1"/>
          </p:cNvSpPr>
          <p:nvPr>
            <p:ph type="ftr" sz="quarter" idx="11"/>
          </p:nvPr>
        </p:nvSpPr>
        <p:spPr>
          <a:xfrm>
            <a:off x="804672" y="6227064"/>
            <a:ext cx="10588752" cy="320040"/>
          </a:xfrm>
        </p:spPr>
        <p:txBody>
          <a:body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p>
        </p:txBody>
      </p:sp>
      <p:sp>
        <p:nvSpPr>
          <p:cNvPr id="3" name="Content Placeholder 2"/>
          <p:cNvSpPr>
            <a:spLocks noGrp="1"/>
          </p:cNvSpPr>
          <p:nvPr>
            <p:ph idx="1"/>
          </p:nvPr>
        </p:nvSpPr>
        <p:spPr>
          <a:xfrm>
            <a:off x="5118447" y="803186"/>
            <a:ext cx="6281873"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A87A34-81AB-432B-8DAE-1953F412C126}" type="datetimeFigureOut">
              <a:rPr lang="en-US" dirty="0"/>
              <a:t>12/1/22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12/1/22</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12/1/22</a:t>
            </a:fld>
            <a:endParaRPr lang="en-US"/>
          </a:p>
        </p:txBody>
      </p:sp>
      <p:sp>
        <p:nvSpPr>
          <p:cNvPr id="6" name="Footer Placeholder 5"/>
          <p:cNvSpPr>
            <a:spLocks noGrp="1"/>
          </p:cNvSpPr>
          <p:nvPr>
            <p:ph type="ftr" sz="quarter" idx="11"/>
          </p:nvPr>
        </p:nvSpPr>
        <p:spPr>
          <a:xfrm>
            <a:off x="804672" y="6227064"/>
            <a:ext cx="10588752" cy="320040"/>
          </a:xfrm>
        </p:spPr>
        <p:txBody>
          <a:bodyPr/>
          <a:lstStyle/>
          <a:p>
            <a:endParaRPr lang="en-US"/>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12/1/22</a:t>
            </a:fld>
            <a:endParaRPr lang="en-US"/>
          </a:p>
        </p:txBody>
      </p:sp>
      <p:sp>
        <p:nvSpPr>
          <p:cNvPr id="8" name="Footer Placeholder 7"/>
          <p:cNvSpPr>
            <a:spLocks noGrp="1"/>
          </p:cNvSpPr>
          <p:nvPr>
            <p:ph type="ftr" sz="quarter" idx="11"/>
          </p:nvPr>
        </p:nvSpPr>
        <p:spPr>
          <a:xfrm>
            <a:off x="804672" y="6227064"/>
            <a:ext cx="10588752" cy="320040"/>
          </a:xfrm>
        </p:spPr>
        <p:txBody>
          <a:bodyPr/>
          <a:lstStyle/>
          <a:p>
            <a:endParaRPr lang="en-US"/>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p>
        </p:txBody>
      </p:sp>
      <p:sp>
        <p:nvSpPr>
          <p:cNvPr id="3" name="Date Placeholder 2"/>
          <p:cNvSpPr>
            <a:spLocks noGrp="1"/>
          </p:cNvSpPr>
          <p:nvPr>
            <p:ph type="dt" sz="half" idx="10"/>
          </p:nvPr>
        </p:nvSpPr>
        <p:spPr/>
        <p:txBody>
          <a:bodyPr/>
          <a:lstStyle/>
          <a:p>
            <a:fld id="{48A87A34-81AB-432B-8DAE-1953F412C126}" type="datetimeFigureOut">
              <a:rPr lang="en-US" dirty="0"/>
              <a:t>12/1/22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12/1/22</a:t>
            </a:fld>
            <a:endParaRPr lang="en-US"/>
          </a:p>
        </p:txBody>
      </p:sp>
      <p:sp>
        <p:nvSpPr>
          <p:cNvPr id="3" name="Footer Placeholder 2"/>
          <p:cNvSpPr>
            <a:spLocks noGrp="1"/>
          </p:cNvSpPr>
          <p:nvPr>
            <p:ph type="ftr" sz="quarter" idx="11"/>
          </p:nvPr>
        </p:nvSpPr>
        <p:spPr>
          <a:xfrm>
            <a:off x="804672" y="6227064"/>
            <a:ext cx="10588752" cy="320040"/>
          </a:xfrm>
        </p:spPr>
        <p:txBody>
          <a:bodyPr/>
          <a:lstStyle/>
          <a:p>
            <a:endParaRPr lang="en-US"/>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p>
        </p:txBody>
      </p:sp>
      <p:sp>
        <p:nvSpPr>
          <p:cNvPr id="3" name="Content Placeholder 2"/>
          <p:cNvSpPr>
            <a:spLocks noGrp="1"/>
          </p:cNvSpPr>
          <p:nvPr>
            <p:ph idx="1"/>
          </p:nvPr>
        </p:nvSpPr>
        <p:spPr>
          <a:xfrm>
            <a:off x="5109983" y="802809"/>
            <a:ext cx="6275035"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12/1/22</a:t>
            </a:fld>
            <a:endParaRPr lang="en-US"/>
          </a:p>
        </p:txBody>
      </p:sp>
      <p:sp>
        <p:nvSpPr>
          <p:cNvPr id="6" name="Footer Placeholder 5"/>
          <p:cNvSpPr>
            <a:spLocks noGrp="1"/>
          </p:cNvSpPr>
          <p:nvPr>
            <p:ph type="ftr" sz="quarter" idx="11"/>
          </p:nvPr>
        </p:nvSpPr>
        <p:spPr>
          <a:xfrm>
            <a:off x="804672" y="6227064"/>
            <a:ext cx="5942203" cy="320040"/>
          </a:xfrm>
        </p:spPr>
        <p:txBody>
          <a:bodyPr/>
          <a:lstStyle/>
          <a:p>
            <a:endParaRPr lang="en-US"/>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12/1/22</a:t>
            </a:fld>
            <a:endParaRPr lang="en-US"/>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0C5D4-8AC1-D041-91F5-1F02D165BADD}"/>
              </a:ext>
            </a:extLst>
          </p:cNvPr>
          <p:cNvSpPr>
            <a:spLocks noGrp="1"/>
          </p:cNvSpPr>
          <p:nvPr>
            <p:ph type="ctrTitle"/>
          </p:nvPr>
        </p:nvSpPr>
        <p:spPr/>
        <p:txBody>
          <a:bodyPr/>
          <a:lstStyle/>
          <a:p>
            <a:r>
              <a:rPr lang="en-US" dirty="0"/>
              <a:t>General Education Diversity Taskforce</a:t>
            </a:r>
          </a:p>
        </p:txBody>
      </p:sp>
      <p:sp>
        <p:nvSpPr>
          <p:cNvPr id="3" name="Subtitle 2">
            <a:extLst>
              <a:ext uri="{FF2B5EF4-FFF2-40B4-BE49-F238E27FC236}">
                <a16:creationId xmlns:a16="http://schemas.microsoft.com/office/drawing/2014/main" id="{28AE7EF2-A1B3-E34F-B6B4-74DA4E112D36}"/>
              </a:ext>
            </a:extLst>
          </p:cNvPr>
          <p:cNvSpPr>
            <a:spLocks noGrp="1"/>
          </p:cNvSpPr>
          <p:nvPr>
            <p:ph type="subTitle" idx="1"/>
          </p:nvPr>
        </p:nvSpPr>
        <p:spPr/>
        <p:txBody>
          <a:bodyPr/>
          <a:lstStyle/>
          <a:p>
            <a:r>
              <a:rPr lang="en-US" dirty="0"/>
              <a:t>Proposed Recommendations</a:t>
            </a:r>
          </a:p>
          <a:p>
            <a:r>
              <a:rPr lang="en-US" dirty="0"/>
              <a:t>Overview</a:t>
            </a:r>
          </a:p>
        </p:txBody>
      </p:sp>
    </p:spTree>
    <p:extLst>
      <p:ext uri="{BB962C8B-B14F-4D97-AF65-F5344CB8AC3E}">
        <p14:creationId xmlns:p14="http://schemas.microsoft.com/office/powerpoint/2010/main" val="3530399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9936E-8390-EF45-A7DB-A0F1025414B0}"/>
              </a:ext>
            </a:extLst>
          </p:cNvPr>
          <p:cNvSpPr>
            <a:spLocks noGrp="1"/>
          </p:cNvSpPr>
          <p:nvPr>
            <p:ph type="title"/>
          </p:nvPr>
        </p:nvSpPr>
        <p:spPr/>
        <p:txBody>
          <a:bodyPr/>
          <a:lstStyle/>
          <a:p>
            <a:r>
              <a:rPr lang="en-US" dirty="0"/>
              <a:t>Area Designations</a:t>
            </a:r>
          </a:p>
        </p:txBody>
      </p:sp>
      <p:sp>
        <p:nvSpPr>
          <p:cNvPr id="3" name="Content Placeholder 2">
            <a:extLst>
              <a:ext uri="{FF2B5EF4-FFF2-40B4-BE49-F238E27FC236}">
                <a16:creationId xmlns:a16="http://schemas.microsoft.com/office/drawing/2014/main" id="{060804CC-83D5-EC45-B102-CB42116CE753}"/>
              </a:ext>
            </a:extLst>
          </p:cNvPr>
          <p:cNvSpPr>
            <a:spLocks noGrp="1"/>
          </p:cNvSpPr>
          <p:nvPr>
            <p:ph idx="1"/>
          </p:nvPr>
        </p:nvSpPr>
        <p:spPr/>
        <p:txBody>
          <a:bodyPr>
            <a:normAutofit lnSpcReduction="10000"/>
          </a:bodyPr>
          <a:lstStyle/>
          <a:p>
            <a:r>
              <a:rPr lang="en-US" dirty="0"/>
              <a:t>Biological Sciences</a:t>
            </a:r>
          </a:p>
          <a:p>
            <a:r>
              <a:rPr lang="en-US" dirty="0"/>
              <a:t>Composition</a:t>
            </a:r>
          </a:p>
          <a:p>
            <a:r>
              <a:rPr lang="en-US" dirty="0"/>
              <a:t>Humanities</a:t>
            </a:r>
          </a:p>
          <a:p>
            <a:r>
              <a:rPr lang="en-US" dirty="0"/>
              <a:t>Mathematics</a:t>
            </a:r>
          </a:p>
          <a:p>
            <a:r>
              <a:rPr lang="en-US" dirty="0"/>
              <a:t>Physical Sciences</a:t>
            </a:r>
          </a:p>
          <a:p>
            <a:r>
              <a:rPr lang="en-US" dirty="0"/>
              <a:t>Social and Behavioral Sciences</a:t>
            </a:r>
          </a:p>
          <a:p>
            <a:pPr marL="0" indent="0" algn="just">
              <a:buNone/>
            </a:pPr>
            <a:r>
              <a:rPr lang="en-US" dirty="0"/>
              <a:t>The development of any course should consider diversity in content and curriculum wherever possible and reflect a wide range of scholarly voices through citations, bibliography, and required readings. The instructors are also strongly encouraged to consider the needs of our diverse student body when planning course delivery, assessment methods, office hours, and other aspects of the course that can influence student success. </a:t>
            </a:r>
          </a:p>
        </p:txBody>
      </p:sp>
    </p:spTree>
    <p:extLst>
      <p:ext uri="{BB962C8B-B14F-4D97-AF65-F5344CB8AC3E}">
        <p14:creationId xmlns:p14="http://schemas.microsoft.com/office/powerpoint/2010/main" val="2430707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9E514-E59A-8EA2-7FAF-35372FADC6B8}"/>
              </a:ext>
            </a:extLst>
          </p:cNvPr>
          <p:cNvSpPr>
            <a:spLocks noGrp="1"/>
          </p:cNvSpPr>
          <p:nvPr>
            <p:ph type="title"/>
          </p:nvPr>
        </p:nvSpPr>
        <p:spPr/>
        <p:txBody>
          <a:bodyPr/>
          <a:lstStyle/>
          <a:p>
            <a:r>
              <a:rPr lang="en-US" dirty="0"/>
              <a:t>Thank you.</a:t>
            </a:r>
          </a:p>
        </p:txBody>
      </p:sp>
      <p:sp>
        <p:nvSpPr>
          <p:cNvPr id="3" name="Text Placeholder 2">
            <a:extLst>
              <a:ext uri="{FF2B5EF4-FFF2-40B4-BE49-F238E27FC236}">
                <a16:creationId xmlns:a16="http://schemas.microsoft.com/office/drawing/2014/main" id="{A9825CC4-910D-D0B3-D200-028E1865BCC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877021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065EA-D6E6-154E-8E57-C60001EADAC0}"/>
              </a:ext>
            </a:extLst>
          </p:cNvPr>
          <p:cNvSpPr>
            <a:spLocks noGrp="1"/>
          </p:cNvSpPr>
          <p:nvPr>
            <p:ph type="title"/>
          </p:nvPr>
        </p:nvSpPr>
        <p:spPr>
          <a:xfrm>
            <a:off x="888631" y="2349925"/>
            <a:ext cx="3498979" cy="2456442"/>
          </a:xfrm>
        </p:spPr>
        <p:txBody>
          <a:bodyPr>
            <a:normAutofit/>
          </a:bodyPr>
          <a:lstStyle/>
          <a:p>
            <a:r>
              <a:rPr lang="en-US" sz="3200" dirty="0"/>
              <a:t>Proposed Recommendations</a:t>
            </a:r>
          </a:p>
        </p:txBody>
      </p:sp>
      <p:graphicFrame>
        <p:nvGraphicFramePr>
          <p:cNvPr id="5" name="Content Placeholder 2">
            <a:extLst>
              <a:ext uri="{FF2B5EF4-FFF2-40B4-BE49-F238E27FC236}">
                <a16:creationId xmlns:a16="http://schemas.microsoft.com/office/drawing/2014/main" id="{8FD0C3A5-1C34-4DF4-851D-7A0E53588F13}"/>
              </a:ext>
            </a:extLst>
          </p:cNvPr>
          <p:cNvGraphicFramePr>
            <a:graphicFrameLocks noGrp="1"/>
          </p:cNvGraphicFramePr>
          <p:nvPr>
            <p:ph idx="1"/>
            <p:extLst>
              <p:ext uri="{D42A27DB-BD31-4B8C-83A1-F6EECF244321}">
                <p14:modId xmlns:p14="http://schemas.microsoft.com/office/powerpoint/2010/main" val="3727992833"/>
              </p:ext>
            </p:extLst>
          </p:nvPr>
        </p:nvGraphicFramePr>
        <p:xfrm>
          <a:off x="5440363" y="1125538"/>
          <a:ext cx="5638800" cy="46037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26967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12D75-733E-8945-BDB3-E5468F76F063}"/>
              </a:ext>
            </a:extLst>
          </p:cNvPr>
          <p:cNvSpPr>
            <a:spLocks noGrp="1"/>
          </p:cNvSpPr>
          <p:nvPr>
            <p:ph type="title"/>
          </p:nvPr>
        </p:nvSpPr>
        <p:spPr/>
        <p:txBody>
          <a:bodyPr>
            <a:normAutofit/>
          </a:bodyPr>
          <a:lstStyle/>
          <a:p>
            <a:r>
              <a:rPr lang="en-US" sz="3200" dirty="0"/>
              <a:t>Proposed Recommendations-Further Development</a:t>
            </a:r>
          </a:p>
        </p:txBody>
      </p:sp>
      <p:sp>
        <p:nvSpPr>
          <p:cNvPr id="3" name="Content Placeholder 2">
            <a:extLst>
              <a:ext uri="{FF2B5EF4-FFF2-40B4-BE49-F238E27FC236}">
                <a16:creationId xmlns:a16="http://schemas.microsoft.com/office/drawing/2014/main" id="{63369F30-31BE-694D-9ADE-EB6E25A4C1C4}"/>
              </a:ext>
            </a:extLst>
          </p:cNvPr>
          <p:cNvSpPr>
            <a:spLocks noGrp="1"/>
          </p:cNvSpPr>
          <p:nvPr>
            <p:ph idx="1"/>
          </p:nvPr>
        </p:nvSpPr>
        <p:spPr/>
        <p:txBody>
          <a:bodyPr>
            <a:normAutofit/>
          </a:bodyPr>
          <a:lstStyle/>
          <a:p>
            <a:pPr fontAlgn="base"/>
            <a:r>
              <a:rPr lang="en-US" sz="2400" dirty="0"/>
              <a:t>Overarching Narrative for General Education Program</a:t>
            </a:r>
          </a:p>
          <a:p>
            <a:pPr fontAlgn="base"/>
            <a:r>
              <a:rPr lang="en-US" sz="2400" dirty="0"/>
              <a:t>Course development</a:t>
            </a:r>
          </a:p>
          <a:p>
            <a:pPr fontAlgn="base"/>
            <a:r>
              <a:rPr lang="en-US" sz="2400" dirty="0"/>
              <a:t>Co-curricular and experiential learning activities</a:t>
            </a:r>
          </a:p>
          <a:p>
            <a:pPr fontAlgn="base"/>
            <a:r>
              <a:rPr lang="en-US" sz="2400" dirty="0"/>
              <a:t>Certificate programs for additional skillsets </a:t>
            </a:r>
          </a:p>
        </p:txBody>
      </p:sp>
    </p:spTree>
    <p:extLst>
      <p:ext uri="{BB962C8B-B14F-4D97-AF65-F5344CB8AC3E}">
        <p14:creationId xmlns:p14="http://schemas.microsoft.com/office/powerpoint/2010/main" val="2246239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D98C0-4C6D-EC4E-8DAF-C7F95F58560A}"/>
              </a:ext>
            </a:extLst>
          </p:cNvPr>
          <p:cNvSpPr>
            <a:spLocks noGrp="1"/>
          </p:cNvSpPr>
          <p:nvPr>
            <p:ph type="title"/>
          </p:nvPr>
        </p:nvSpPr>
        <p:spPr/>
        <p:txBody>
          <a:bodyPr>
            <a:normAutofit/>
          </a:bodyPr>
          <a:lstStyle/>
          <a:p>
            <a:r>
              <a:rPr lang="en-US" sz="3200" dirty="0"/>
              <a:t>Proposed Recommendations-Further Development</a:t>
            </a:r>
          </a:p>
        </p:txBody>
      </p:sp>
      <p:sp>
        <p:nvSpPr>
          <p:cNvPr id="3" name="Content Placeholder 2">
            <a:extLst>
              <a:ext uri="{FF2B5EF4-FFF2-40B4-BE49-F238E27FC236}">
                <a16:creationId xmlns:a16="http://schemas.microsoft.com/office/drawing/2014/main" id="{1F07CCE5-E53A-0C4C-833F-C6DBB08B826D}"/>
              </a:ext>
            </a:extLst>
          </p:cNvPr>
          <p:cNvSpPr>
            <a:spLocks noGrp="1"/>
          </p:cNvSpPr>
          <p:nvPr>
            <p:ph idx="1"/>
          </p:nvPr>
        </p:nvSpPr>
        <p:spPr/>
        <p:txBody>
          <a:bodyPr>
            <a:normAutofit/>
          </a:bodyPr>
          <a:lstStyle/>
          <a:p>
            <a:pPr fontAlgn="base"/>
            <a:r>
              <a:rPr lang="en-US" sz="2400" dirty="0"/>
              <a:t>Collaboration with the Center for Teaching Excellence </a:t>
            </a:r>
          </a:p>
          <a:p>
            <a:pPr lvl="2" fontAlgn="base"/>
            <a:r>
              <a:rPr lang="en-US" sz="1800" dirty="0"/>
              <a:t>Empowering faculty through best practices toolkit </a:t>
            </a:r>
          </a:p>
          <a:p>
            <a:pPr lvl="2" fontAlgn="base"/>
            <a:r>
              <a:rPr lang="en-US" sz="1800" dirty="0"/>
              <a:t>Workshops on inclusive pedagogy   </a:t>
            </a:r>
          </a:p>
          <a:p>
            <a:pPr lvl="2" fontAlgn="base"/>
            <a:r>
              <a:rPr lang="en-US" sz="1800" dirty="0"/>
              <a:t>Facilitation of co-taught course development </a:t>
            </a:r>
          </a:p>
          <a:p>
            <a:pPr fontAlgn="base"/>
            <a:r>
              <a:rPr lang="en-US" sz="2400" dirty="0"/>
              <a:t>Faculty development opportunities  </a:t>
            </a:r>
          </a:p>
          <a:p>
            <a:pPr fontAlgn="base"/>
            <a:r>
              <a:rPr lang="en-US" sz="2400" dirty="0"/>
              <a:t>Opportunities through</a:t>
            </a:r>
          </a:p>
          <a:p>
            <a:pPr lvl="1" fontAlgn="base"/>
            <a:r>
              <a:rPr lang="en-US" sz="2000"/>
              <a:t>Division of Student Life</a:t>
            </a:r>
          </a:p>
          <a:p>
            <a:pPr lvl="2"/>
            <a:r>
              <a:rPr lang="en-US" sz="1600"/>
              <a:t>Career Connections Center </a:t>
            </a:r>
          </a:p>
          <a:p>
            <a:pPr lvl="2"/>
            <a:r>
              <a:rPr lang="en-US" sz="1600"/>
              <a:t>Brown Center for Leadership and Service</a:t>
            </a:r>
          </a:p>
          <a:p>
            <a:pPr lvl="1" fontAlgn="base"/>
            <a:r>
              <a:rPr lang="en-US" sz="2000" dirty="0"/>
              <a:t>Center for Undergraduate Research</a:t>
            </a:r>
            <a:endParaRPr lang="en-US" sz="2000"/>
          </a:p>
        </p:txBody>
      </p:sp>
    </p:spTree>
    <p:extLst>
      <p:ext uri="{BB962C8B-B14F-4D97-AF65-F5344CB8AC3E}">
        <p14:creationId xmlns:p14="http://schemas.microsoft.com/office/powerpoint/2010/main" val="3940473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065EA-D6E6-154E-8E57-C60001EADAC0}"/>
              </a:ext>
            </a:extLst>
          </p:cNvPr>
          <p:cNvSpPr>
            <a:spLocks noGrp="1"/>
          </p:cNvSpPr>
          <p:nvPr>
            <p:ph type="title"/>
          </p:nvPr>
        </p:nvSpPr>
        <p:spPr>
          <a:xfrm>
            <a:off x="888631" y="2349925"/>
            <a:ext cx="3498979" cy="2456442"/>
          </a:xfrm>
        </p:spPr>
        <p:txBody>
          <a:bodyPr>
            <a:normAutofit/>
          </a:bodyPr>
          <a:lstStyle/>
          <a:p>
            <a:r>
              <a:rPr lang="en-US" dirty="0"/>
              <a:t>Proposed Mission Statement</a:t>
            </a:r>
          </a:p>
        </p:txBody>
      </p:sp>
      <p:sp>
        <p:nvSpPr>
          <p:cNvPr id="4" name="Content Placeholder 3">
            <a:extLst>
              <a:ext uri="{FF2B5EF4-FFF2-40B4-BE49-F238E27FC236}">
                <a16:creationId xmlns:a16="http://schemas.microsoft.com/office/drawing/2014/main" id="{42B8BC77-0BA0-4343-A266-D09897B01CDD}"/>
              </a:ext>
            </a:extLst>
          </p:cNvPr>
          <p:cNvSpPr>
            <a:spLocks noGrp="1"/>
          </p:cNvSpPr>
          <p:nvPr>
            <p:ph idx="1"/>
          </p:nvPr>
        </p:nvSpPr>
        <p:spPr/>
        <p:txBody>
          <a:bodyPr>
            <a:normAutofit lnSpcReduction="10000"/>
          </a:bodyPr>
          <a:lstStyle/>
          <a:p>
            <a:pPr marL="0" indent="0" algn="just" fontAlgn="base">
              <a:buNone/>
            </a:pPr>
            <a:r>
              <a:rPr lang="en-US" dirty="0"/>
              <a:t>The General Education Program is the cornerstone of undergraduate education at the University of Florida. With over x number of courses, it facilitates exploration in the humanities, social and behavioral sciences, physical and biological sciences, and mathematics. General education also offers learning experiences across and beyond individual disciplines that teach students fundamental competencies and how to use knowledge for the social good. The mission of the General Education Program is to empower students to think profoundly, question critically, challenge injustice, and use their education for sustainable social impact on a local, national, and global level. The program aims to teach students an appreciation for humanity by centering diversity, inclusivity, justice, anti-racism, and equity for all through an intersectional lens.  </a:t>
            </a:r>
          </a:p>
          <a:p>
            <a:endParaRPr lang="en-US" dirty="0"/>
          </a:p>
        </p:txBody>
      </p:sp>
    </p:spTree>
    <p:extLst>
      <p:ext uri="{BB962C8B-B14F-4D97-AF65-F5344CB8AC3E}">
        <p14:creationId xmlns:p14="http://schemas.microsoft.com/office/powerpoint/2010/main" val="2851379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0046D-777C-644F-A3C4-E78B8E9F8A97}"/>
              </a:ext>
            </a:extLst>
          </p:cNvPr>
          <p:cNvSpPr>
            <a:spLocks noGrp="1"/>
          </p:cNvSpPr>
          <p:nvPr>
            <p:ph type="title"/>
          </p:nvPr>
        </p:nvSpPr>
        <p:spPr/>
        <p:txBody>
          <a:bodyPr/>
          <a:lstStyle/>
          <a:p>
            <a:r>
              <a:rPr lang="en-US" dirty="0"/>
              <a:t>Proposed Mission Statement</a:t>
            </a:r>
          </a:p>
        </p:txBody>
      </p:sp>
      <p:sp>
        <p:nvSpPr>
          <p:cNvPr id="3" name="Content Placeholder 2">
            <a:extLst>
              <a:ext uri="{FF2B5EF4-FFF2-40B4-BE49-F238E27FC236}">
                <a16:creationId xmlns:a16="http://schemas.microsoft.com/office/drawing/2014/main" id="{3AB3CBDE-4AD5-C842-826D-D0135D77CFDD}"/>
              </a:ext>
            </a:extLst>
          </p:cNvPr>
          <p:cNvSpPr>
            <a:spLocks noGrp="1"/>
          </p:cNvSpPr>
          <p:nvPr>
            <p:ph idx="1"/>
          </p:nvPr>
        </p:nvSpPr>
        <p:spPr/>
        <p:txBody>
          <a:bodyPr>
            <a:normAutofit fontScale="92500" lnSpcReduction="20000"/>
          </a:bodyPr>
          <a:lstStyle/>
          <a:p>
            <a:pPr marL="0" indent="0" fontAlgn="base">
              <a:buNone/>
            </a:pPr>
            <a:r>
              <a:rPr lang="en-US" dirty="0"/>
              <a:t>General education prepares students for lifelong success by: </a:t>
            </a:r>
          </a:p>
          <a:p>
            <a:pPr lvl="0" fontAlgn="base"/>
            <a:r>
              <a:rPr lang="en-US" dirty="0"/>
              <a:t>Offering the fundamentals of all fields of knowledge in the general education disciplines that will serve as the groundwork for students’ learning and success in every path they follow in life. </a:t>
            </a:r>
          </a:p>
          <a:p>
            <a:pPr lvl="0" fontAlgn="base"/>
            <a:r>
              <a:rPr lang="en-US" dirty="0"/>
              <a:t>Developing analytical, creative, and critical thinking skills. </a:t>
            </a:r>
          </a:p>
          <a:p>
            <a:pPr lvl="0" fontAlgn="base"/>
            <a:r>
              <a:rPr lang="en-US" dirty="0"/>
              <a:t>Transforming academic knowledge into a lived experience by teaching ways to apply learning to everyday life. </a:t>
            </a:r>
          </a:p>
          <a:p>
            <a:pPr lvl="0" fontAlgn="base"/>
            <a:r>
              <a:rPr lang="en-US" dirty="0"/>
              <a:t>Enhancing students’ appreciation of intellectual, social, and racial diversity on their way to being citizens of the world. </a:t>
            </a:r>
          </a:p>
          <a:p>
            <a:pPr lvl="0" fontAlgn="base"/>
            <a:r>
              <a:rPr lang="en-US" dirty="0"/>
              <a:t>Developing civic-mindedness.  </a:t>
            </a:r>
          </a:p>
          <a:p>
            <a:pPr lvl="0" fontAlgn="base"/>
            <a:r>
              <a:rPr lang="en-US" dirty="0"/>
              <a:t>Pursuing reflective living.  </a:t>
            </a:r>
          </a:p>
          <a:p>
            <a:pPr lvl="0" fontAlgn="base"/>
            <a:r>
              <a:rPr lang="en-US" dirty="0"/>
              <a:t>Identifying, addressing, and combating racism and injustice in all their forms. </a:t>
            </a:r>
          </a:p>
          <a:p>
            <a:endParaRPr lang="en-US" dirty="0"/>
          </a:p>
        </p:txBody>
      </p:sp>
    </p:spTree>
    <p:extLst>
      <p:ext uri="{BB962C8B-B14F-4D97-AF65-F5344CB8AC3E}">
        <p14:creationId xmlns:p14="http://schemas.microsoft.com/office/powerpoint/2010/main" val="1782417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CD22F-83B1-374F-8A3D-1149D6E87248}"/>
              </a:ext>
            </a:extLst>
          </p:cNvPr>
          <p:cNvSpPr>
            <a:spLocks noGrp="1"/>
          </p:cNvSpPr>
          <p:nvPr>
            <p:ph type="title"/>
          </p:nvPr>
        </p:nvSpPr>
        <p:spPr/>
        <p:txBody>
          <a:bodyPr/>
          <a:lstStyle/>
          <a:p>
            <a:r>
              <a:rPr lang="en-US" dirty="0"/>
              <a:t>Proposed Area Designations</a:t>
            </a:r>
          </a:p>
        </p:txBody>
      </p:sp>
      <p:sp>
        <p:nvSpPr>
          <p:cNvPr id="3" name="Content Placeholder 2">
            <a:extLst>
              <a:ext uri="{FF2B5EF4-FFF2-40B4-BE49-F238E27FC236}">
                <a16:creationId xmlns:a16="http://schemas.microsoft.com/office/drawing/2014/main" id="{39F848B6-0B63-A047-A323-5669D700E93C}"/>
              </a:ext>
            </a:extLst>
          </p:cNvPr>
          <p:cNvSpPr>
            <a:spLocks noGrp="1"/>
          </p:cNvSpPr>
          <p:nvPr>
            <p:ph idx="1"/>
          </p:nvPr>
        </p:nvSpPr>
        <p:spPr/>
        <p:txBody>
          <a:bodyPr>
            <a:normAutofit/>
          </a:bodyPr>
          <a:lstStyle/>
          <a:p>
            <a:r>
              <a:rPr lang="en-US" sz="5400" dirty="0"/>
              <a:t>Diversity</a:t>
            </a:r>
          </a:p>
          <a:p>
            <a:r>
              <a:rPr lang="en-US" sz="5400" dirty="0"/>
              <a:t>International</a:t>
            </a:r>
          </a:p>
        </p:txBody>
      </p:sp>
    </p:spTree>
    <p:extLst>
      <p:ext uri="{BB962C8B-B14F-4D97-AF65-F5344CB8AC3E}">
        <p14:creationId xmlns:p14="http://schemas.microsoft.com/office/powerpoint/2010/main" val="2631102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4062A-6159-DD4A-A935-C66989F5F09A}"/>
              </a:ext>
            </a:extLst>
          </p:cNvPr>
          <p:cNvSpPr>
            <a:spLocks noGrp="1"/>
          </p:cNvSpPr>
          <p:nvPr>
            <p:ph type="title"/>
          </p:nvPr>
        </p:nvSpPr>
        <p:spPr/>
        <p:txBody>
          <a:bodyPr/>
          <a:lstStyle/>
          <a:p>
            <a:r>
              <a:rPr lang="en-US" b="1" dirty="0"/>
              <a:t>Diversity, Equity, and Justice</a:t>
            </a:r>
            <a:r>
              <a:rPr lang="en-US" dirty="0"/>
              <a:t> </a:t>
            </a:r>
            <a:br>
              <a:rPr lang="en-US" dirty="0"/>
            </a:br>
            <a:endParaRPr lang="en-US" dirty="0"/>
          </a:p>
        </p:txBody>
      </p:sp>
      <p:sp>
        <p:nvSpPr>
          <p:cNvPr id="3" name="Content Placeholder 2">
            <a:extLst>
              <a:ext uri="{FF2B5EF4-FFF2-40B4-BE49-F238E27FC236}">
                <a16:creationId xmlns:a16="http://schemas.microsoft.com/office/drawing/2014/main" id="{BE53E4D2-3F41-AC4F-B10E-6D9856153ECC}"/>
              </a:ext>
            </a:extLst>
          </p:cNvPr>
          <p:cNvSpPr>
            <a:spLocks noGrp="1"/>
          </p:cNvSpPr>
          <p:nvPr>
            <p:ph idx="1"/>
          </p:nvPr>
        </p:nvSpPr>
        <p:spPr/>
        <p:txBody>
          <a:bodyPr>
            <a:normAutofit fontScale="55000" lnSpcReduction="20000"/>
          </a:bodyPr>
          <a:lstStyle/>
          <a:p>
            <a:pPr marL="0" indent="0" fontAlgn="base">
              <a:buNone/>
            </a:pPr>
            <a:endParaRPr lang="en-US" dirty="0"/>
          </a:p>
          <a:p>
            <a:pPr marL="0" indent="0" fontAlgn="base">
              <a:buNone/>
            </a:pPr>
            <a:r>
              <a:rPr lang="en-US" sz="2200" dirty="0"/>
              <a:t>This designation is always in conjunction with another program area.  </a:t>
            </a:r>
          </a:p>
          <a:p>
            <a:pPr marL="0" indent="0" fontAlgn="base">
              <a:buNone/>
            </a:pPr>
            <a:r>
              <a:rPr lang="en-US" sz="2200" dirty="0"/>
              <a:t>In diversity, equity, and justice (DEJ) courses, students examine and critique systems, institutions, and structures through the lens of distinct social, cultural, and racial constructs. Students engage with diversity as a dynamic concept related to human similarities and differences and their intersections, including but not limited to race, gender identity, class, ethnicity, religion, age, sexual orientation, socio-economic background, and abilities. Through historical and/or contemporary analysis of issues impacting our societies, students will gain a deeper understanding of complex and interconnected social inequities. DEJ courses aim to help students understand how such inequities are constructed, the consequences of an inequitable human condition, and how they can create solutions for a more just and equitable society across the US population and/or in a global context. Students will engage with transformative and self-reflective experiences that challenge them to explore their own social identities and inform their lived experiences. Through deeper examination, students will understand how power, privilege, and access have shaped their lives and the lives of others from a local and global context to serve as a catalyst for personal and collective social impact.   </a:t>
            </a:r>
          </a:p>
          <a:p>
            <a:pPr marL="0" indent="0" fontAlgn="base">
              <a:buNone/>
            </a:pPr>
            <a:r>
              <a:rPr lang="en-US" sz="2200" dirty="0"/>
              <a:t>The development of any course should consider diversity in content and curriculum wherever possible and reflect a wide range of scholarly voices through citations, bibliography, and required readings. The instructors are also strongly encouraged to consider the needs of our diverse student body when planning course delivery, assessment methods, office hours, and other aspects of the course that can influence student success.  </a:t>
            </a:r>
          </a:p>
          <a:p>
            <a:endParaRPr lang="en-US" dirty="0"/>
          </a:p>
        </p:txBody>
      </p:sp>
    </p:spTree>
    <p:extLst>
      <p:ext uri="{BB962C8B-B14F-4D97-AF65-F5344CB8AC3E}">
        <p14:creationId xmlns:p14="http://schemas.microsoft.com/office/powerpoint/2010/main" val="1191080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021B9-111C-6947-A21F-5B0260884876}"/>
              </a:ext>
            </a:extLst>
          </p:cNvPr>
          <p:cNvSpPr>
            <a:spLocks noGrp="1"/>
          </p:cNvSpPr>
          <p:nvPr>
            <p:ph type="title"/>
          </p:nvPr>
        </p:nvSpPr>
        <p:spPr/>
        <p:txBody>
          <a:bodyPr/>
          <a:lstStyle/>
          <a:p>
            <a:r>
              <a:rPr lang="en-US" b="1" dirty="0"/>
              <a:t>International</a:t>
            </a:r>
            <a:r>
              <a:rPr lang="en-US" dirty="0"/>
              <a:t> </a:t>
            </a:r>
            <a:br>
              <a:rPr lang="en-US" dirty="0"/>
            </a:br>
            <a:endParaRPr lang="en-US" dirty="0"/>
          </a:p>
        </p:txBody>
      </p:sp>
      <p:sp>
        <p:nvSpPr>
          <p:cNvPr id="3" name="Content Placeholder 2">
            <a:extLst>
              <a:ext uri="{FF2B5EF4-FFF2-40B4-BE49-F238E27FC236}">
                <a16:creationId xmlns:a16="http://schemas.microsoft.com/office/drawing/2014/main" id="{9255EBE3-830A-7B47-97E3-EB8665F83E46}"/>
              </a:ext>
            </a:extLst>
          </p:cNvPr>
          <p:cNvSpPr>
            <a:spLocks noGrp="1"/>
          </p:cNvSpPr>
          <p:nvPr>
            <p:ph idx="1"/>
          </p:nvPr>
        </p:nvSpPr>
        <p:spPr/>
        <p:txBody>
          <a:bodyPr>
            <a:normAutofit fontScale="85000" lnSpcReduction="10000"/>
          </a:bodyPr>
          <a:lstStyle/>
          <a:p>
            <a:pPr marL="0" indent="0" fontAlgn="base">
              <a:buNone/>
            </a:pPr>
            <a:r>
              <a:rPr lang="en-US" dirty="0"/>
              <a:t>This designation is always in conjunction with another program area. </a:t>
            </a:r>
          </a:p>
          <a:p>
            <a:pPr marL="0" indent="0" fontAlgn="base">
              <a:buNone/>
            </a:pPr>
            <a:r>
              <a:rPr lang="en-US" dirty="0"/>
              <a:t>International courses promote the development of students’ global and intercultural awareness, understanding, and appreciation. They examine the cultural, economic, geographic, historical, political, and/or social experiences and processes that impact communities around the world. Students are presented with global perspectives that invite interactions across cultural differences and encourage acceptance. Ultimately, students are encouraged to analyze and reflect on the ways in which systems and beliefs mediate their own and other people’s understanding of an increasingly connected world with a view to inspiring and effecting social change on a global scale.  </a:t>
            </a:r>
          </a:p>
          <a:p>
            <a:pPr marL="0" indent="0" fontAlgn="base">
              <a:buNone/>
            </a:pPr>
            <a:r>
              <a:rPr lang="en-US" dirty="0"/>
              <a:t>The development of any course should consider diversity in content and curriculum wherever possible and reflect a wide range of scholarly voices through citations, bibliography, and required readings. The instructors are also strongly encouraged to consider the needs of our diverse student body when planning course delivery, assessment methods, office hours, and other aspects of the course that can influence student success. </a:t>
            </a:r>
          </a:p>
          <a:p>
            <a:endParaRPr lang="en-US" dirty="0"/>
          </a:p>
        </p:txBody>
      </p:sp>
    </p:spTree>
    <p:extLst>
      <p:ext uri="{BB962C8B-B14F-4D97-AF65-F5344CB8AC3E}">
        <p14:creationId xmlns:p14="http://schemas.microsoft.com/office/powerpoint/2010/main" val="780743365"/>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otalTime>7813</TotalTime>
  <Words>915</Words>
  <Application>Microsoft Macintosh PowerPoint</Application>
  <PresentationFormat>Widescreen</PresentationFormat>
  <Paragraphs>55</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 Light</vt:lpstr>
      <vt:lpstr>Rockwell</vt:lpstr>
      <vt:lpstr>Wingdings</vt:lpstr>
      <vt:lpstr>Atlas</vt:lpstr>
      <vt:lpstr>General Education Diversity Taskforce</vt:lpstr>
      <vt:lpstr>Proposed Recommendations</vt:lpstr>
      <vt:lpstr>Proposed Recommendations-Further Development</vt:lpstr>
      <vt:lpstr>Proposed Recommendations-Further Development</vt:lpstr>
      <vt:lpstr>Proposed Mission Statement</vt:lpstr>
      <vt:lpstr>Proposed Mission Statement</vt:lpstr>
      <vt:lpstr>Proposed Area Designations</vt:lpstr>
      <vt:lpstr>Diversity, Equity, and Justice  </vt:lpstr>
      <vt:lpstr>International  </vt:lpstr>
      <vt:lpstr>Area Designations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Education Taskforce</dc:title>
  <dc:creator>Bozia,Eleni</dc:creator>
  <cp:lastModifiedBy>Bozia,Eleni</cp:lastModifiedBy>
  <cp:revision>6</cp:revision>
  <dcterms:created xsi:type="dcterms:W3CDTF">2020-12-03T17:57:55Z</dcterms:created>
  <dcterms:modified xsi:type="dcterms:W3CDTF">2022-12-02T05:38:32Z</dcterms:modified>
</cp:coreProperties>
</file>