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13" r:id="rId1"/>
  </p:sldMasterIdLst>
  <p:notesMasterIdLst>
    <p:notesMasterId r:id="rId8"/>
  </p:notesMasterIdLst>
  <p:handoutMasterIdLst>
    <p:handoutMasterId r:id="rId9"/>
  </p:handoutMasterIdLst>
  <p:sldIdLst>
    <p:sldId id="256" r:id="rId2"/>
    <p:sldId id="274" r:id="rId3"/>
    <p:sldId id="291" r:id="rId4"/>
    <p:sldId id="279" r:id="rId5"/>
    <p:sldId id="285" r:id="rId6"/>
    <p:sldId id="293" r:id="rId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CC"/>
    <a:srgbClr val="0000FF"/>
    <a:srgbClr val="000000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45" autoAdjust="0"/>
  </p:normalViewPr>
  <p:slideViewPr>
    <p:cSldViewPr>
      <p:cViewPr varScale="1">
        <p:scale>
          <a:sx n="81" d="100"/>
          <a:sy n="81" d="100"/>
        </p:scale>
        <p:origin x="101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87A86CC-D6D7-49E3-A1A7-B505C8405E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43309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A8FA7D-24BF-40B7-B54D-E7E2874E6B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6270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A8FA7D-24BF-40B7-B54D-E7E2874E6B3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922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5EB547-F55B-4CC4-9E9A-5A14887A29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EAB301-EF23-4684-969A-963CDA9013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07D542-E6C6-45CA-8A37-63542ABE8E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782119-78DB-442D-BC9B-EF2A141B5D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4D03B6-F85A-4C0D-8C18-83FC65E986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C28F3B-2AB7-461E-A5CA-0EF4432E32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9CD1E5-09AC-4563-BA14-8751A8D9B2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EC89588-0A36-4B2F-96ED-51CC6B38BF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515D21-6D40-4E45-9A04-E47F1B8350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24C8F3-31A7-474A-8622-0839F36812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F26F9A-AC0D-4061-9587-5952EE1F46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AC1FD47C-D189-4F14-A560-C0542A44E1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ssessment.aa.ufl.edu/institutional-effectiveness-plans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57200"/>
            <a:ext cx="6858000" cy="12192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200" dirty="0" smtClean="0">
                <a:solidFill>
                  <a:srgbClr val="000099"/>
                </a:solidFill>
              </a:rPr>
              <a:t>SACS Coordinators Meeting</a:t>
            </a:r>
            <a:br>
              <a:rPr lang="en-US" sz="3200" dirty="0" smtClean="0">
                <a:solidFill>
                  <a:srgbClr val="000099"/>
                </a:solidFill>
              </a:rPr>
            </a:br>
            <a:r>
              <a:rPr lang="en-US" sz="3200" dirty="0" smtClean="0">
                <a:solidFill>
                  <a:srgbClr val="000099"/>
                </a:solidFill>
              </a:rPr>
              <a:t>Administrative Units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905000"/>
            <a:ext cx="6629400" cy="3733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b="1" dirty="0" smtClean="0">
                <a:solidFill>
                  <a:srgbClr val="000099"/>
                </a:solidFill>
              </a:rPr>
              <a:t>Wednesday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smtClean="0">
                <a:solidFill>
                  <a:srgbClr val="000099"/>
                </a:solidFill>
              </a:rPr>
              <a:t>– January 21, 2015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Timothy Brophy 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Director, Institutional Assessment</a:t>
            </a:r>
          </a:p>
          <a:p>
            <a:pPr eaLnBrk="1" hangingPunct="1">
              <a:defRPr/>
            </a:pPr>
            <a:endParaRPr lang="en-US" sz="2800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Cheryl Gater 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Director, SACS Accreditation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Today’s Agenda</a:t>
            </a:r>
            <a:endParaRPr lang="en-US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990600" y="1600200"/>
            <a:ext cx="7315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IE Documentation </a:t>
            </a:r>
            <a:r>
              <a:rPr lang="en-US" dirty="0" smtClean="0">
                <a:solidFill>
                  <a:srgbClr val="000099"/>
                </a:solidFill>
              </a:rPr>
              <a:t>Planning for </a:t>
            </a:r>
            <a:r>
              <a:rPr lang="en-US" dirty="0" smtClean="0">
                <a:solidFill>
                  <a:srgbClr val="000099"/>
                </a:solidFill>
              </a:rPr>
              <a:t>2015-16</a:t>
            </a: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Updated Resources</a:t>
            </a: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Calendar and Annual Process</a:t>
            </a: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Other, Questions and Discussion</a:t>
            </a:r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4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IE Overview</a:t>
            </a:r>
            <a:endParaRPr lang="en-US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1066800" y="1676400"/>
            <a:ext cx="76962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10000"/>
              </a:lnSpc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No changes from last </a:t>
            </a:r>
            <a:r>
              <a:rPr lang="en-US" dirty="0" smtClean="0">
                <a:solidFill>
                  <a:srgbClr val="000099"/>
                </a:solidFill>
              </a:rPr>
              <a:t>year</a:t>
            </a:r>
            <a:endParaRPr lang="en-US" dirty="0" smtClean="0">
              <a:solidFill>
                <a:srgbClr val="000099"/>
              </a:solidFill>
            </a:endParaRPr>
          </a:p>
          <a:p>
            <a:pPr marL="457200" indent="-457200" algn="l">
              <a:lnSpc>
                <a:spcPct val="110000"/>
              </a:lnSpc>
              <a:buFont typeface="Wingdings" pitchFamily="2" charset="2"/>
              <a:buChar char="v"/>
              <a:defRPr/>
            </a:pPr>
            <a:endParaRPr lang="en-US" dirty="0" smtClean="0">
              <a:solidFill>
                <a:srgbClr val="000099"/>
              </a:solidFill>
            </a:endParaRPr>
          </a:p>
          <a:p>
            <a:pPr marL="457200" indent="-457200" algn="l">
              <a:lnSpc>
                <a:spcPct val="110000"/>
              </a:lnSpc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All IE Documentation </a:t>
            </a:r>
            <a:r>
              <a:rPr lang="en-US" dirty="0" smtClean="0">
                <a:solidFill>
                  <a:srgbClr val="000099"/>
                </a:solidFill>
              </a:rPr>
              <a:t>Plans are </a:t>
            </a:r>
            <a:r>
              <a:rPr lang="en-US" dirty="0" smtClean="0">
                <a:solidFill>
                  <a:srgbClr val="000099"/>
                </a:solidFill>
              </a:rPr>
              <a:t>in the Planning module of Compliance Assist</a:t>
            </a:r>
          </a:p>
          <a:p>
            <a:pPr marL="457200" indent="-457200" algn="l">
              <a:lnSpc>
                <a:spcPct val="110000"/>
              </a:lnSpc>
              <a:buFont typeface="Wingdings" pitchFamily="2" charset="2"/>
              <a:buChar char="v"/>
              <a:defRPr/>
            </a:pPr>
            <a:endParaRPr lang="en-US" dirty="0" smtClean="0">
              <a:solidFill>
                <a:srgbClr val="000099"/>
              </a:solidFill>
            </a:endParaRPr>
          </a:p>
          <a:p>
            <a:pPr marL="457200" indent="-457200" algn="l">
              <a:lnSpc>
                <a:spcPct val="110000"/>
              </a:lnSpc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2014-15 </a:t>
            </a:r>
            <a:r>
              <a:rPr lang="en-US" dirty="0" smtClean="0">
                <a:solidFill>
                  <a:srgbClr val="000099"/>
                </a:solidFill>
              </a:rPr>
              <a:t>plans </a:t>
            </a:r>
            <a:r>
              <a:rPr lang="en-US" dirty="0" smtClean="0">
                <a:solidFill>
                  <a:srgbClr val="000099"/>
                </a:solidFill>
              </a:rPr>
              <a:t>have </a:t>
            </a:r>
            <a:r>
              <a:rPr lang="en-US" dirty="0" smtClean="0">
                <a:solidFill>
                  <a:srgbClr val="000099"/>
                </a:solidFill>
              </a:rPr>
              <a:t>been rolled over to 2015-16 in the system</a:t>
            </a:r>
          </a:p>
        </p:txBody>
      </p:sp>
    </p:spTree>
    <p:extLst>
      <p:ext uri="{BB962C8B-B14F-4D97-AF65-F5344CB8AC3E}">
        <p14:creationId xmlns:p14="http://schemas.microsoft.com/office/powerpoint/2010/main" val="5615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66800" y="274638"/>
            <a:ext cx="76200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Updated Resources</a:t>
            </a:r>
            <a:endParaRPr lang="en-US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1295400" y="1295400"/>
            <a:ext cx="7620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v"/>
              <a:defRPr/>
            </a:pPr>
            <a:r>
              <a:rPr lang="en-US" sz="3600" dirty="0" smtClean="0">
                <a:solidFill>
                  <a:srgbClr val="000099"/>
                </a:solidFill>
              </a:rPr>
              <a:t>Institutional Effectiveness</a:t>
            </a:r>
          </a:p>
          <a:p>
            <a:pPr marL="914400" lvl="1" indent="-457200" algn="l">
              <a:buFont typeface="Wingdings" pitchFamily="2" charset="2"/>
              <a:buChar char="v"/>
              <a:defRPr/>
            </a:pPr>
            <a:r>
              <a:rPr lang="en-US" sz="3200" dirty="0" smtClean="0">
                <a:solidFill>
                  <a:srgbClr val="000099"/>
                </a:solidFill>
              </a:rPr>
              <a:t>IE Planning Documentation Guide</a:t>
            </a:r>
          </a:p>
          <a:p>
            <a:pPr marL="914400" lvl="1" indent="-457200" algn="l">
              <a:buFont typeface="Wingdings" pitchFamily="2" charset="2"/>
              <a:buChar char="v"/>
              <a:defRPr/>
            </a:pPr>
            <a:r>
              <a:rPr lang="en-US" sz="3200" dirty="0" smtClean="0">
                <a:solidFill>
                  <a:srgbClr val="000099"/>
                </a:solidFill>
              </a:rPr>
              <a:t>IE Planning Documentation PowerPoint</a:t>
            </a:r>
          </a:p>
          <a:p>
            <a:pPr marL="914400" lvl="1" indent="-457200" algn="l">
              <a:buFont typeface="Wingdings" pitchFamily="2" charset="2"/>
              <a:buChar char="v"/>
              <a:defRPr/>
            </a:pPr>
            <a:r>
              <a:rPr lang="en-US" sz="3200" dirty="0" smtClean="0">
                <a:solidFill>
                  <a:srgbClr val="000099"/>
                </a:solidFill>
                <a:hlinkClick r:id="rId2"/>
              </a:rPr>
              <a:t>http</a:t>
            </a:r>
            <a:r>
              <a:rPr lang="en-US" sz="3200" dirty="0">
                <a:solidFill>
                  <a:srgbClr val="000099"/>
                </a:solidFill>
                <a:hlinkClick r:id="rId2"/>
              </a:rPr>
              <a:t>://</a:t>
            </a:r>
            <a:r>
              <a:rPr lang="en-US" sz="3200" dirty="0" smtClean="0">
                <a:solidFill>
                  <a:srgbClr val="000099"/>
                </a:solidFill>
                <a:hlinkClick r:id="rId2"/>
              </a:rPr>
              <a:t>assessment.aa.ufl.edu/institutional-effectiveness-plans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</a:p>
          <a:p>
            <a:pPr marL="914400" lvl="1" indent="-457200" algn="l">
              <a:buFont typeface="Wingdings" pitchFamily="2" charset="2"/>
              <a:buChar char="v"/>
              <a:defRPr/>
            </a:pPr>
            <a:endParaRPr lang="en-US" sz="800" dirty="0" smtClean="0">
              <a:solidFill>
                <a:srgbClr val="000099"/>
              </a:solidFill>
            </a:endParaRPr>
          </a:p>
          <a:p>
            <a:pPr lvl="1" algn="l">
              <a:defRPr/>
            </a:pPr>
            <a:endParaRPr lang="en-US" sz="3200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4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Calendar and Annual Process</a:t>
            </a:r>
            <a:endParaRPr lang="en-US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1295400" y="1295400"/>
            <a:ext cx="7391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en-US" sz="3200" dirty="0" smtClean="0">
              <a:solidFill>
                <a:srgbClr val="000099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933679"/>
              </p:ext>
            </p:extLst>
          </p:nvPr>
        </p:nvGraphicFramePr>
        <p:xfrm>
          <a:off x="1371600" y="1417638"/>
          <a:ext cx="7499350" cy="361156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914400"/>
                <a:gridCol w="1295400"/>
                <a:gridCol w="3048000"/>
                <a:gridCol w="1066800"/>
                <a:gridCol w="1174750"/>
              </a:tblGrid>
              <a:tr h="1088416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Institutional Effectiveness Data Reports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Effectiveness Documentation Planning and Development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Effectiveness Documentation  Plans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52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Academic year</a:t>
                      </a:r>
                      <a:endParaRPr lang="en-US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Due date</a:t>
                      </a:r>
                      <a:endParaRPr lang="en-US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Academic year</a:t>
                      </a:r>
                      <a:endParaRPr lang="en-US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Due date*</a:t>
                      </a:r>
                      <a:endParaRPr lang="en-US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52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2014-15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June 13, 2014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42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2013-14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October 10, 2014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October 11, 2014 – June 11, 2015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2015-16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June 12, 2015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42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2014-15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October 9, 2015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October 9, 2015 – June 9, 2016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2016-17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June 10, 2016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42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2015-16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October 14, 2016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October 14, 2016 – June 8, 2017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2017-18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June 9, 2017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363550" y="5105400"/>
            <a:ext cx="746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*Plans may be submitted in </a:t>
            </a:r>
            <a:r>
              <a:rPr lang="en-US" i="1" dirty="0"/>
              <a:t>Compliance Assist! </a:t>
            </a:r>
            <a:r>
              <a:rPr lang="en-US" dirty="0"/>
              <a:t>at any time during the planning and development period.</a:t>
            </a:r>
          </a:p>
        </p:txBody>
      </p:sp>
    </p:spTree>
    <p:extLst>
      <p:ext uri="{BB962C8B-B14F-4D97-AF65-F5344CB8AC3E}">
        <p14:creationId xmlns:p14="http://schemas.microsoft.com/office/powerpoint/2010/main" val="368301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Thank you!</a:t>
            </a:r>
            <a:endParaRPr lang="en-US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457200" y="15240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  <a:defRPr/>
            </a:pPr>
            <a:endParaRPr lang="en-US" dirty="0">
              <a:solidFill>
                <a:srgbClr val="000099"/>
              </a:solidFill>
            </a:endParaRPr>
          </a:p>
          <a:p>
            <a:pPr algn="l">
              <a:defRPr/>
            </a:pPr>
            <a:endParaRPr lang="en-US" sz="2000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58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2892</TotalTime>
  <Words>194</Words>
  <Application>Microsoft Office PowerPoint</Application>
  <PresentationFormat>On-screen Show (4:3)</PresentationFormat>
  <Paragraphs>57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Gill Sans MT</vt:lpstr>
      <vt:lpstr>Times New Roman</vt:lpstr>
      <vt:lpstr>Verdana</vt:lpstr>
      <vt:lpstr>Wingdings</vt:lpstr>
      <vt:lpstr>Wingdings 2</vt:lpstr>
      <vt:lpstr>Solstice</vt:lpstr>
      <vt:lpstr>SACS Coordinators Meeting Administrative Units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Finance and Administration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Create The Next Great Website!</dc:title>
  <dc:creator>danwill</dc:creator>
  <cp:lastModifiedBy>Gater,Cheryl L</cp:lastModifiedBy>
  <cp:revision>132</cp:revision>
  <cp:lastPrinted>2015-01-21T13:02:19Z</cp:lastPrinted>
  <dcterms:created xsi:type="dcterms:W3CDTF">2007-03-21T12:12:53Z</dcterms:created>
  <dcterms:modified xsi:type="dcterms:W3CDTF">2015-01-21T13:16:38Z</dcterms:modified>
</cp:coreProperties>
</file>