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91" r:id="rId4"/>
    <p:sldId id="297" r:id="rId5"/>
    <p:sldId id="296" r:id="rId6"/>
    <p:sldId id="295" r:id="rId7"/>
    <p:sldId id="279" r:id="rId8"/>
    <p:sldId id="285" r:id="rId9"/>
    <p:sldId id="298" r:id="rId10"/>
    <p:sldId id="293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00FF"/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81" d="100"/>
          <a:sy n="81" d="100"/>
        </p:scale>
        <p:origin x="101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4D4D7-3150-46B0-BBF0-74D1460BF0C9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A2435C3-413D-4F08-901E-5CF75A870178}">
      <dgm:prSet/>
      <dgm:spPr/>
      <dgm:t>
        <a:bodyPr/>
        <a:lstStyle/>
        <a:p>
          <a:pPr rtl="0"/>
          <a:r>
            <a:rPr lang="en-US" dirty="0" smtClean="0"/>
            <a:t>Academic Assessment Planning and Reporting </a:t>
          </a:r>
          <a:endParaRPr lang="en-US" dirty="0"/>
        </a:p>
      </dgm:t>
    </dgm:pt>
    <dgm:pt modelId="{F9200316-6F0B-4E1D-A79D-EABE56ADCB80}" type="parTrans" cxnId="{EC09107A-962E-4B54-A76C-0E27D4216AD1}">
      <dgm:prSet/>
      <dgm:spPr/>
      <dgm:t>
        <a:bodyPr/>
        <a:lstStyle/>
        <a:p>
          <a:endParaRPr lang="en-US"/>
        </a:p>
      </dgm:t>
    </dgm:pt>
    <dgm:pt modelId="{DDAE4171-0F15-46F1-9B8F-655C397A5C0C}" type="sibTrans" cxnId="{EC09107A-962E-4B54-A76C-0E27D4216AD1}">
      <dgm:prSet/>
      <dgm:spPr/>
      <dgm:t>
        <a:bodyPr/>
        <a:lstStyle/>
        <a:p>
          <a:endParaRPr lang="en-US"/>
        </a:p>
      </dgm:t>
    </dgm:pt>
    <dgm:pt modelId="{8619EA3C-905B-45AD-A46C-B9F3C4CA3A95}">
      <dgm:prSet/>
      <dgm:spPr/>
      <dgm:t>
        <a:bodyPr/>
        <a:lstStyle/>
        <a:p>
          <a:pPr rtl="0"/>
          <a:r>
            <a:rPr lang="en-US" dirty="0" smtClean="0"/>
            <a:t>Institutional Effectiveness (IE) Documentation </a:t>
          </a:r>
        </a:p>
        <a:p>
          <a:pPr rtl="0"/>
          <a:r>
            <a:rPr lang="en-US" dirty="0" smtClean="0"/>
            <a:t>Reporting For 2015-16</a:t>
          </a:r>
          <a:endParaRPr lang="en-US" dirty="0"/>
        </a:p>
      </dgm:t>
    </dgm:pt>
    <dgm:pt modelId="{4E7143E1-7356-4D9F-9D96-4F02861FAF8A}" type="parTrans" cxnId="{E357E72C-2513-4338-8B24-97FF070782BB}">
      <dgm:prSet/>
      <dgm:spPr/>
      <dgm:t>
        <a:bodyPr/>
        <a:lstStyle/>
        <a:p>
          <a:endParaRPr lang="en-US"/>
        </a:p>
      </dgm:t>
    </dgm:pt>
    <dgm:pt modelId="{CB5513E1-1183-4768-9135-067ACBAC3105}" type="sibTrans" cxnId="{E357E72C-2513-4338-8B24-97FF070782BB}">
      <dgm:prSet/>
      <dgm:spPr/>
      <dgm:t>
        <a:bodyPr/>
        <a:lstStyle/>
        <a:p>
          <a:endParaRPr lang="en-US"/>
        </a:p>
      </dgm:t>
    </dgm:pt>
    <dgm:pt modelId="{56E15C72-A2A8-457B-BDF9-EED323055ECA}">
      <dgm:prSet/>
      <dgm:spPr/>
      <dgm:t>
        <a:bodyPr/>
        <a:lstStyle/>
        <a:p>
          <a:pPr rtl="0"/>
          <a:r>
            <a:rPr lang="en-US" dirty="0" smtClean="0"/>
            <a:t>Updated Resources</a:t>
          </a:r>
          <a:endParaRPr lang="en-US" dirty="0"/>
        </a:p>
      </dgm:t>
    </dgm:pt>
    <dgm:pt modelId="{1B256355-E9E6-49C5-AC89-C5A8E2E669B1}" type="parTrans" cxnId="{01DEF6D3-5D31-420A-AE97-F6623B5665D7}">
      <dgm:prSet/>
      <dgm:spPr/>
      <dgm:t>
        <a:bodyPr/>
        <a:lstStyle/>
        <a:p>
          <a:endParaRPr lang="en-US"/>
        </a:p>
      </dgm:t>
    </dgm:pt>
    <dgm:pt modelId="{30EA4240-F4D1-4172-8084-0616146AEDC7}" type="sibTrans" cxnId="{01DEF6D3-5D31-420A-AE97-F6623B5665D7}">
      <dgm:prSet/>
      <dgm:spPr/>
      <dgm:t>
        <a:bodyPr/>
        <a:lstStyle/>
        <a:p>
          <a:endParaRPr lang="en-US"/>
        </a:p>
      </dgm:t>
    </dgm:pt>
    <dgm:pt modelId="{2367114C-BE84-486B-81E6-FDF77E5ACACE}">
      <dgm:prSet/>
      <dgm:spPr/>
      <dgm:t>
        <a:bodyPr/>
        <a:lstStyle/>
        <a:p>
          <a:pPr rtl="0"/>
          <a:r>
            <a:rPr lang="en-US" dirty="0" smtClean="0"/>
            <a:t>Calendar and Annual Process </a:t>
          </a:r>
          <a:endParaRPr lang="en-US" dirty="0"/>
        </a:p>
      </dgm:t>
    </dgm:pt>
    <dgm:pt modelId="{FCB8E670-6ED4-424B-AD96-D69830CD0F60}" type="parTrans" cxnId="{B75C1AFD-CA90-42D4-A4E8-4BFCF395E40B}">
      <dgm:prSet/>
      <dgm:spPr/>
      <dgm:t>
        <a:bodyPr/>
        <a:lstStyle/>
        <a:p>
          <a:endParaRPr lang="en-US"/>
        </a:p>
      </dgm:t>
    </dgm:pt>
    <dgm:pt modelId="{E8B12815-59A1-45F7-9786-FDD9CC26663D}" type="sibTrans" cxnId="{B75C1AFD-CA90-42D4-A4E8-4BFCF395E40B}">
      <dgm:prSet/>
      <dgm:spPr/>
      <dgm:t>
        <a:bodyPr/>
        <a:lstStyle/>
        <a:p>
          <a:endParaRPr lang="en-US"/>
        </a:p>
      </dgm:t>
    </dgm:pt>
    <dgm:pt modelId="{980904E6-E311-48F3-BAEA-1DD123E272FE}">
      <dgm:prSet/>
      <dgm:spPr/>
      <dgm:t>
        <a:bodyPr/>
        <a:lstStyle/>
        <a:p>
          <a:pPr rtl="0"/>
          <a:r>
            <a:rPr lang="en-US" dirty="0" smtClean="0"/>
            <a:t>Questions and Discussion</a:t>
          </a:r>
          <a:endParaRPr lang="en-US" dirty="0"/>
        </a:p>
      </dgm:t>
    </dgm:pt>
    <dgm:pt modelId="{6C889FBE-6D0C-4269-9F3A-091E1AE2D821}" type="parTrans" cxnId="{2572BD7C-0B11-47C2-BF35-C8AB2196BD25}">
      <dgm:prSet/>
      <dgm:spPr/>
      <dgm:t>
        <a:bodyPr/>
        <a:lstStyle/>
        <a:p>
          <a:endParaRPr lang="en-US"/>
        </a:p>
      </dgm:t>
    </dgm:pt>
    <dgm:pt modelId="{619706C0-7997-4E5E-8A28-3F3959F2F08D}" type="sibTrans" cxnId="{2572BD7C-0B11-47C2-BF35-C8AB2196BD25}">
      <dgm:prSet/>
      <dgm:spPr/>
      <dgm:t>
        <a:bodyPr/>
        <a:lstStyle/>
        <a:p>
          <a:endParaRPr lang="en-US"/>
        </a:p>
      </dgm:t>
    </dgm:pt>
    <dgm:pt modelId="{1ACF1C48-24DD-4A22-B44B-AA73D6EE3C4B}" type="pres">
      <dgm:prSet presAssocID="{B254D4D7-3150-46B0-BBF0-74D1460BF0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761971-5225-4980-9DE6-4DE4DF89568C}" type="pres">
      <dgm:prSet presAssocID="{FA2435C3-413D-4F08-901E-5CF75A870178}" presName="parentText" presStyleLbl="node1" presStyleIdx="0" presStyleCnt="5" custLinFactNeighborX="971" custLinFactNeighborY="-157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DB18F-3D89-42E2-907E-08D0EC135DB3}" type="pres">
      <dgm:prSet presAssocID="{DDAE4171-0F15-46F1-9B8F-655C397A5C0C}" presName="spacer" presStyleCnt="0"/>
      <dgm:spPr/>
    </dgm:pt>
    <dgm:pt modelId="{D31BFD37-8CD3-4240-B287-3D9333656CD2}" type="pres">
      <dgm:prSet presAssocID="{8619EA3C-905B-45AD-A46C-B9F3C4CA3A9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3EA16-232C-430E-98DB-4529D1382FF9}" type="pres">
      <dgm:prSet presAssocID="{CB5513E1-1183-4768-9135-067ACBAC3105}" presName="spacer" presStyleCnt="0"/>
      <dgm:spPr/>
    </dgm:pt>
    <dgm:pt modelId="{DF1C9820-6E91-438B-9260-0B4726E17412}" type="pres">
      <dgm:prSet presAssocID="{56E15C72-A2A8-457B-BDF9-EED323055EC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CC453-BE50-43EE-8A74-5D95A70AE41C}" type="pres">
      <dgm:prSet presAssocID="{30EA4240-F4D1-4172-8084-0616146AEDC7}" presName="spacer" presStyleCnt="0"/>
      <dgm:spPr/>
    </dgm:pt>
    <dgm:pt modelId="{01EEDF1F-7E3B-49F9-8757-2FED29C27D47}" type="pres">
      <dgm:prSet presAssocID="{2367114C-BE84-486B-81E6-FDF77E5ACAC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E4C56-A150-41F0-B683-03E420FFA9C1}" type="pres">
      <dgm:prSet presAssocID="{E8B12815-59A1-45F7-9786-FDD9CC26663D}" presName="spacer" presStyleCnt="0"/>
      <dgm:spPr/>
    </dgm:pt>
    <dgm:pt modelId="{78D5BBD8-59B0-4C7B-AD57-443BB875C560}" type="pres">
      <dgm:prSet presAssocID="{980904E6-E311-48F3-BAEA-1DD123E272F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9538D9-A267-42E2-BE49-BAECF24C67A0}" type="presOf" srcId="{56E15C72-A2A8-457B-BDF9-EED323055ECA}" destId="{DF1C9820-6E91-438B-9260-0B4726E17412}" srcOrd="0" destOrd="0" presId="urn:microsoft.com/office/officeart/2005/8/layout/vList2"/>
    <dgm:cxn modelId="{08CB2810-A139-46C1-AAF2-2D076DACC7C9}" type="presOf" srcId="{FA2435C3-413D-4F08-901E-5CF75A870178}" destId="{F4761971-5225-4980-9DE6-4DE4DF89568C}" srcOrd="0" destOrd="0" presId="urn:microsoft.com/office/officeart/2005/8/layout/vList2"/>
    <dgm:cxn modelId="{E357E72C-2513-4338-8B24-97FF070782BB}" srcId="{B254D4D7-3150-46B0-BBF0-74D1460BF0C9}" destId="{8619EA3C-905B-45AD-A46C-B9F3C4CA3A95}" srcOrd="1" destOrd="0" parTransId="{4E7143E1-7356-4D9F-9D96-4F02861FAF8A}" sibTransId="{CB5513E1-1183-4768-9135-067ACBAC3105}"/>
    <dgm:cxn modelId="{969E9394-D73E-4AEC-9196-46D69BCBDEE5}" type="presOf" srcId="{980904E6-E311-48F3-BAEA-1DD123E272FE}" destId="{78D5BBD8-59B0-4C7B-AD57-443BB875C560}" srcOrd="0" destOrd="0" presId="urn:microsoft.com/office/officeart/2005/8/layout/vList2"/>
    <dgm:cxn modelId="{2572BD7C-0B11-47C2-BF35-C8AB2196BD25}" srcId="{B254D4D7-3150-46B0-BBF0-74D1460BF0C9}" destId="{980904E6-E311-48F3-BAEA-1DD123E272FE}" srcOrd="4" destOrd="0" parTransId="{6C889FBE-6D0C-4269-9F3A-091E1AE2D821}" sibTransId="{619706C0-7997-4E5E-8A28-3F3959F2F08D}"/>
    <dgm:cxn modelId="{FB73E4DD-9C68-445D-9CCB-A1645012E0DA}" type="presOf" srcId="{2367114C-BE84-486B-81E6-FDF77E5ACACE}" destId="{01EEDF1F-7E3B-49F9-8757-2FED29C27D47}" srcOrd="0" destOrd="0" presId="urn:microsoft.com/office/officeart/2005/8/layout/vList2"/>
    <dgm:cxn modelId="{A35ABF30-D133-4979-806A-3754AE34C0CA}" type="presOf" srcId="{B254D4D7-3150-46B0-BBF0-74D1460BF0C9}" destId="{1ACF1C48-24DD-4A22-B44B-AA73D6EE3C4B}" srcOrd="0" destOrd="0" presId="urn:microsoft.com/office/officeart/2005/8/layout/vList2"/>
    <dgm:cxn modelId="{5683A63D-E0BC-4003-8131-5877862D5094}" type="presOf" srcId="{8619EA3C-905B-45AD-A46C-B9F3C4CA3A95}" destId="{D31BFD37-8CD3-4240-B287-3D9333656CD2}" srcOrd="0" destOrd="0" presId="urn:microsoft.com/office/officeart/2005/8/layout/vList2"/>
    <dgm:cxn modelId="{B75C1AFD-CA90-42D4-A4E8-4BFCF395E40B}" srcId="{B254D4D7-3150-46B0-BBF0-74D1460BF0C9}" destId="{2367114C-BE84-486B-81E6-FDF77E5ACACE}" srcOrd="3" destOrd="0" parTransId="{FCB8E670-6ED4-424B-AD96-D69830CD0F60}" sibTransId="{E8B12815-59A1-45F7-9786-FDD9CC26663D}"/>
    <dgm:cxn modelId="{01DEF6D3-5D31-420A-AE97-F6623B5665D7}" srcId="{B254D4D7-3150-46B0-BBF0-74D1460BF0C9}" destId="{56E15C72-A2A8-457B-BDF9-EED323055ECA}" srcOrd="2" destOrd="0" parTransId="{1B256355-E9E6-49C5-AC89-C5A8E2E669B1}" sibTransId="{30EA4240-F4D1-4172-8084-0616146AEDC7}"/>
    <dgm:cxn modelId="{EC09107A-962E-4B54-A76C-0E27D4216AD1}" srcId="{B254D4D7-3150-46B0-BBF0-74D1460BF0C9}" destId="{FA2435C3-413D-4F08-901E-5CF75A870178}" srcOrd="0" destOrd="0" parTransId="{F9200316-6F0B-4E1D-A79D-EABE56ADCB80}" sibTransId="{DDAE4171-0F15-46F1-9B8F-655C397A5C0C}"/>
    <dgm:cxn modelId="{6BD20998-CAF5-4F04-94C6-61008C7084D9}" type="presParOf" srcId="{1ACF1C48-24DD-4A22-B44B-AA73D6EE3C4B}" destId="{F4761971-5225-4980-9DE6-4DE4DF89568C}" srcOrd="0" destOrd="0" presId="urn:microsoft.com/office/officeart/2005/8/layout/vList2"/>
    <dgm:cxn modelId="{34B115FA-450F-42C5-83A7-599C32A3C21E}" type="presParOf" srcId="{1ACF1C48-24DD-4A22-B44B-AA73D6EE3C4B}" destId="{53EDB18F-3D89-42E2-907E-08D0EC135DB3}" srcOrd="1" destOrd="0" presId="urn:microsoft.com/office/officeart/2005/8/layout/vList2"/>
    <dgm:cxn modelId="{8308083C-79A4-43AE-9BF3-872F72621ECB}" type="presParOf" srcId="{1ACF1C48-24DD-4A22-B44B-AA73D6EE3C4B}" destId="{D31BFD37-8CD3-4240-B287-3D9333656CD2}" srcOrd="2" destOrd="0" presId="urn:microsoft.com/office/officeart/2005/8/layout/vList2"/>
    <dgm:cxn modelId="{EB8723B8-CA9D-4CBF-AA74-AA14556834DD}" type="presParOf" srcId="{1ACF1C48-24DD-4A22-B44B-AA73D6EE3C4B}" destId="{FDF3EA16-232C-430E-98DB-4529D1382FF9}" srcOrd="3" destOrd="0" presId="urn:microsoft.com/office/officeart/2005/8/layout/vList2"/>
    <dgm:cxn modelId="{903B3E4F-2D8E-4602-80D6-7C779FF9DCB4}" type="presParOf" srcId="{1ACF1C48-24DD-4A22-B44B-AA73D6EE3C4B}" destId="{DF1C9820-6E91-438B-9260-0B4726E17412}" srcOrd="4" destOrd="0" presId="urn:microsoft.com/office/officeart/2005/8/layout/vList2"/>
    <dgm:cxn modelId="{A6EF771E-4F9F-470F-92DC-D0A1A4EB45D7}" type="presParOf" srcId="{1ACF1C48-24DD-4A22-B44B-AA73D6EE3C4B}" destId="{F4FCC453-BE50-43EE-8A74-5D95A70AE41C}" srcOrd="5" destOrd="0" presId="urn:microsoft.com/office/officeart/2005/8/layout/vList2"/>
    <dgm:cxn modelId="{A2A75155-191F-437F-A7FF-5E71CD7D01A9}" type="presParOf" srcId="{1ACF1C48-24DD-4A22-B44B-AA73D6EE3C4B}" destId="{01EEDF1F-7E3B-49F9-8757-2FED29C27D47}" srcOrd="6" destOrd="0" presId="urn:microsoft.com/office/officeart/2005/8/layout/vList2"/>
    <dgm:cxn modelId="{D9160526-9FEC-4F8D-BE8A-412171BF732A}" type="presParOf" srcId="{1ACF1C48-24DD-4A22-B44B-AA73D6EE3C4B}" destId="{763E4C56-A150-41F0-B683-03E420FFA9C1}" srcOrd="7" destOrd="0" presId="urn:microsoft.com/office/officeart/2005/8/layout/vList2"/>
    <dgm:cxn modelId="{A5957947-95CB-4B55-9254-975BD1CE24C2}" type="presParOf" srcId="{1ACF1C48-24DD-4A22-B44B-AA73D6EE3C4B}" destId="{78D5BBD8-59B0-4C7B-AD57-443BB875C56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3E3CE6-CEAD-4A40-8759-4F157D8354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E59E93-526D-4D28-8FD5-593AA5AB5B52}">
      <dgm:prSet/>
      <dgm:spPr/>
      <dgm:t>
        <a:bodyPr/>
        <a:lstStyle/>
        <a:p>
          <a:pPr rtl="0"/>
          <a:r>
            <a:rPr lang="en-US" dirty="0" smtClean="0"/>
            <a:t>No changes planning in from last year</a:t>
          </a:r>
          <a:endParaRPr lang="en-US" dirty="0"/>
        </a:p>
      </dgm:t>
    </dgm:pt>
    <dgm:pt modelId="{AE22535A-CB5E-4D92-B43A-6272F7E328D1}" type="parTrans" cxnId="{C20A38C3-9225-4995-9F35-40F4627B0116}">
      <dgm:prSet/>
      <dgm:spPr/>
      <dgm:t>
        <a:bodyPr/>
        <a:lstStyle/>
        <a:p>
          <a:endParaRPr lang="en-US"/>
        </a:p>
      </dgm:t>
    </dgm:pt>
    <dgm:pt modelId="{E427E49C-F086-47AB-A32F-C44F5E1AE155}" type="sibTrans" cxnId="{C20A38C3-9225-4995-9F35-40F4627B0116}">
      <dgm:prSet/>
      <dgm:spPr/>
      <dgm:t>
        <a:bodyPr/>
        <a:lstStyle/>
        <a:p>
          <a:endParaRPr lang="en-US"/>
        </a:p>
      </dgm:t>
    </dgm:pt>
    <dgm:pt modelId="{DF2C1855-D14C-4C5B-AD16-16BC7BA4C4A3}">
      <dgm:prSet/>
      <dgm:spPr/>
      <dgm:t>
        <a:bodyPr/>
        <a:lstStyle/>
        <a:p>
          <a:pPr rtl="0"/>
          <a:r>
            <a:rPr lang="en-US" dirty="0" smtClean="0"/>
            <a:t>2014-15 plans have been rolled over to 2015-16 in the Compliance Assist</a:t>
          </a:r>
          <a:endParaRPr lang="en-US" dirty="0"/>
        </a:p>
      </dgm:t>
    </dgm:pt>
    <dgm:pt modelId="{028C9887-3257-4FC1-977D-DEB311370308}" type="parTrans" cxnId="{9E152D69-948B-4F0D-AB46-5FD3FCA4FE09}">
      <dgm:prSet/>
      <dgm:spPr/>
      <dgm:t>
        <a:bodyPr/>
        <a:lstStyle/>
        <a:p>
          <a:endParaRPr lang="en-US"/>
        </a:p>
      </dgm:t>
    </dgm:pt>
    <dgm:pt modelId="{6FC103F9-48F0-436D-87F4-CB75C74228A0}" type="sibTrans" cxnId="{9E152D69-948B-4F0D-AB46-5FD3FCA4FE09}">
      <dgm:prSet/>
      <dgm:spPr/>
      <dgm:t>
        <a:bodyPr/>
        <a:lstStyle/>
        <a:p>
          <a:endParaRPr lang="en-US"/>
        </a:p>
      </dgm:t>
    </dgm:pt>
    <dgm:pt modelId="{EFE004E3-53C6-4563-8510-9BE8E4663DB2}" type="pres">
      <dgm:prSet presAssocID="{E83E3CE6-CEAD-4A40-8759-4F157D8354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E81735-8562-4E6C-B3C7-2B43A9437777}" type="pres">
      <dgm:prSet presAssocID="{28E59E93-526D-4D28-8FD5-593AA5AB5B5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340F1A-4463-4D66-BC5C-DE3F454D05C1}" type="pres">
      <dgm:prSet presAssocID="{E427E49C-F086-47AB-A32F-C44F5E1AE155}" presName="spacer" presStyleCnt="0"/>
      <dgm:spPr/>
      <dgm:t>
        <a:bodyPr/>
        <a:lstStyle/>
        <a:p>
          <a:endParaRPr lang="en-US"/>
        </a:p>
      </dgm:t>
    </dgm:pt>
    <dgm:pt modelId="{74950F06-A5FF-4323-946F-65EB293D6918}" type="pres">
      <dgm:prSet presAssocID="{DF2C1855-D14C-4C5B-AD16-16BC7BA4C4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152D69-948B-4F0D-AB46-5FD3FCA4FE09}" srcId="{E83E3CE6-CEAD-4A40-8759-4F157D835427}" destId="{DF2C1855-D14C-4C5B-AD16-16BC7BA4C4A3}" srcOrd="1" destOrd="0" parTransId="{028C9887-3257-4FC1-977D-DEB311370308}" sibTransId="{6FC103F9-48F0-436D-87F4-CB75C74228A0}"/>
    <dgm:cxn modelId="{C20A38C3-9225-4995-9F35-40F4627B0116}" srcId="{E83E3CE6-CEAD-4A40-8759-4F157D835427}" destId="{28E59E93-526D-4D28-8FD5-593AA5AB5B52}" srcOrd="0" destOrd="0" parTransId="{AE22535A-CB5E-4D92-B43A-6272F7E328D1}" sibTransId="{E427E49C-F086-47AB-A32F-C44F5E1AE155}"/>
    <dgm:cxn modelId="{5D188739-3FB3-4F7A-9042-791C5573B414}" type="presOf" srcId="{28E59E93-526D-4D28-8FD5-593AA5AB5B52}" destId="{B0E81735-8562-4E6C-B3C7-2B43A9437777}" srcOrd="0" destOrd="0" presId="urn:microsoft.com/office/officeart/2005/8/layout/vList2"/>
    <dgm:cxn modelId="{236BC44D-23D7-4133-86A9-7064E15BD1FF}" type="presOf" srcId="{E83E3CE6-CEAD-4A40-8759-4F157D835427}" destId="{EFE004E3-53C6-4563-8510-9BE8E4663DB2}" srcOrd="0" destOrd="0" presId="urn:microsoft.com/office/officeart/2005/8/layout/vList2"/>
    <dgm:cxn modelId="{60A7A936-2D55-4BDB-A2BC-174C4A0E6799}" type="presOf" srcId="{DF2C1855-D14C-4C5B-AD16-16BC7BA4C4A3}" destId="{74950F06-A5FF-4323-946F-65EB293D6918}" srcOrd="0" destOrd="0" presId="urn:microsoft.com/office/officeart/2005/8/layout/vList2"/>
    <dgm:cxn modelId="{4042F63A-7A5D-4921-88F2-32A64870F1CF}" type="presParOf" srcId="{EFE004E3-53C6-4563-8510-9BE8E4663DB2}" destId="{B0E81735-8562-4E6C-B3C7-2B43A9437777}" srcOrd="0" destOrd="0" presId="urn:microsoft.com/office/officeart/2005/8/layout/vList2"/>
    <dgm:cxn modelId="{E6AF1B86-51E5-4AB9-A291-AB3B6885AD97}" type="presParOf" srcId="{EFE004E3-53C6-4563-8510-9BE8E4663DB2}" destId="{35340F1A-4463-4D66-BC5C-DE3F454D05C1}" srcOrd="1" destOrd="0" presId="urn:microsoft.com/office/officeart/2005/8/layout/vList2"/>
    <dgm:cxn modelId="{A6069700-A605-4958-80DC-1E7CB16FA1AC}" type="presParOf" srcId="{EFE004E3-53C6-4563-8510-9BE8E4663DB2}" destId="{74950F06-A5FF-4323-946F-65EB293D691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61971-5225-4980-9DE6-4DE4DF89568C}">
      <dsp:nvSpPr>
        <dsp:cNvPr id="0" name=""/>
        <dsp:cNvSpPr/>
      </dsp:nvSpPr>
      <dsp:spPr>
        <a:xfrm>
          <a:off x="0" y="60883"/>
          <a:ext cx="7848600" cy="8336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Academic Assessment Planning and Reporting </a:t>
          </a:r>
          <a:endParaRPr lang="en-US" sz="1900" kern="1200" dirty="0"/>
        </a:p>
      </dsp:txBody>
      <dsp:txXfrm>
        <a:off x="40694" y="101577"/>
        <a:ext cx="7767212" cy="752236"/>
      </dsp:txXfrm>
    </dsp:sp>
    <dsp:sp modelId="{D31BFD37-8CD3-4240-B287-3D9333656CD2}">
      <dsp:nvSpPr>
        <dsp:cNvPr id="0" name=""/>
        <dsp:cNvSpPr/>
      </dsp:nvSpPr>
      <dsp:spPr>
        <a:xfrm>
          <a:off x="0" y="957824"/>
          <a:ext cx="7848600" cy="8336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Institutional Effectiveness (IE) Documentation </a:t>
          </a:r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Reporting For 2015-16</a:t>
          </a:r>
          <a:endParaRPr lang="en-US" sz="1900" kern="1200" dirty="0"/>
        </a:p>
      </dsp:txBody>
      <dsp:txXfrm>
        <a:off x="40694" y="998518"/>
        <a:ext cx="7767212" cy="752236"/>
      </dsp:txXfrm>
    </dsp:sp>
    <dsp:sp modelId="{DF1C9820-6E91-438B-9260-0B4726E17412}">
      <dsp:nvSpPr>
        <dsp:cNvPr id="0" name=""/>
        <dsp:cNvSpPr/>
      </dsp:nvSpPr>
      <dsp:spPr>
        <a:xfrm>
          <a:off x="0" y="1846169"/>
          <a:ext cx="7848600" cy="8336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Updated Resources</a:t>
          </a:r>
          <a:endParaRPr lang="en-US" sz="1900" kern="1200" dirty="0"/>
        </a:p>
      </dsp:txBody>
      <dsp:txXfrm>
        <a:off x="40694" y="1886863"/>
        <a:ext cx="7767212" cy="752236"/>
      </dsp:txXfrm>
    </dsp:sp>
    <dsp:sp modelId="{01EEDF1F-7E3B-49F9-8757-2FED29C27D47}">
      <dsp:nvSpPr>
        <dsp:cNvPr id="0" name=""/>
        <dsp:cNvSpPr/>
      </dsp:nvSpPr>
      <dsp:spPr>
        <a:xfrm>
          <a:off x="0" y="2734514"/>
          <a:ext cx="7848600" cy="8336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Calendar and Annual Process </a:t>
          </a:r>
          <a:endParaRPr lang="en-US" sz="1900" kern="1200" dirty="0"/>
        </a:p>
      </dsp:txBody>
      <dsp:txXfrm>
        <a:off x="40694" y="2775208"/>
        <a:ext cx="7767212" cy="752236"/>
      </dsp:txXfrm>
    </dsp:sp>
    <dsp:sp modelId="{78D5BBD8-59B0-4C7B-AD57-443BB875C560}">
      <dsp:nvSpPr>
        <dsp:cNvPr id="0" name=""/>
        <dsp:cNvSpPr/>
      </dsp:nvSpPr>
      <dsp:spPr>
        <a:xfrm>
          <a:off x="0" y="3622859"/>
          <a:ext cx="7848600" cy="8336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 and Discussion</a:t>
          </a:r>
          <a:endParaRPr lang="en-US" sz="1900" kern="1200" dirty="0"/>
        </a:p>
      </dsp:txBody>
      <dsp:txXfrm>
        <a:off x="40694" y="3663553"/>
        <a:ext cx="7767212" cy="752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A86CC-D6D7-49E3-A1A7-B505C8405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330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A8FA7D-24BF-40B7-B54D-E7E2874E6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627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8FA7D-24BF-40B7-B54D-E7E2874E6B3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5EB547-F55B-4CC4-9E9A-5A14887A29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EAB301-EF23-4684-969A-963CDA901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07D542-E6C6-45CA-8A37-63542ABE8E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782119-78DB-442D-BC9B-EF2A141B5D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4D03B6-F85A-4C0D-8C18-83FC65E986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C28F3B-2AB7-461E-A5CA-0EF4432E3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9CD1E5-09AC-4563-BA14-8751A8D9B2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C89588-0A36-4B2F-96ED-51CC6B38BF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15D21-6D40-4E45-9A04-E47F1B8350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24C8F3-31A7-474A-8622-0839F36812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F26F9A-AC0D-4061-9587-5952EE1F46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C1FD47C-D189-4F14-A560-C0542A44E1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ssessment.aa.ufl.edu/academic-assessment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ssessment.aa.ufl.edu/academic-assessment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ssessment.aa.ufl.edu/institutional-effectiveness-plans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858000" cy="1219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SACS Coordinators Meeting</a:t>
            </a:r>
            <a:br>
              <a:rPr lang="en-US" sz="3200" dirty="0" smtClean="0">
                <a:solidFill>
                  <a:srgbClr val="000099"/>
                </a:solidFill>
              </a:rPr>
            </a:br>
            <a:r>
              <a:rPr lang="en-US" sz="3200" dirty="0" smtClean="0">
                <a:solidFill>
                  <a:srgbClr val="000099"/>
                </a:solidFill>
              </a:rPr>
              <a:t>Academic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00"/>
            <a:ext cx="6629400" cy="3733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Wednesday – January 21, 2015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Timothy Brophy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Institutional Assessment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Cheryl Gater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SACS Accreditation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  <a:defRPr/>
            </a:pPr>
            <a:endParaRPr lang="en-US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rgbClr val="000099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6266" y="1295400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258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Today’s Agenda</a:t>
            </a:r>
            <a:endParaRPr lang="en-US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61757785"/>
              </p:ext>
            </p:extLst>
          </p:nvPr>
        </p:nvGraphicFramePr>
        <p:xfrm>
          <a:off x="990600" y="1600200"/>
          <a:ext cx="784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4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761971-5225-4980-9DE6-4DE4DF895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4761971-5225-4980-9DE6-4DE4DF8956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1BFD37-8CD3-4240-B287-3D9333656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31BFD37-8CD3-4240-B287-3D9333656C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1C9820-6E91-438B-9260-0B4726E17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DF1C9820-6E91-438B-9260-0B4726E174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EEDF1F-7E3B-49F9-8757-2FED29C27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1EEDF1F-7E3B-49F9-8757-2FED29C27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D5BBD8-59B0-4C7B-AD57-443BB875C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78D5BBD8-59B0-4C7B-AD57-443BB875C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90600" y="274638"/>
            <a:ext cx="76962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AAP </a:t>
            </a:r>
            <a:r>
              <a:rPr lang="en-US" b="1" dirty="0" smtClean="0"/>
              <a:t>Planning </a:t>
            </a:r>
            <a:r>
              <a:rPr lang="en-US" b="1" dirty="0"/>
              <a:t>and </a:t>
            </a:r>
            <a:r>
              <a:rPr lang="en-US" b="1" dirty="0" smtClean="0"/>
              <a:t>Reporting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/>
          <a:lstStyle/>
          <a:p>
            <a:r>
              <a:rPr lang="en-US" sz="4000" dirty="0" smtClean="0"/>
              <a:t>What’s New for 2015-16</a:t>
            </a:r>
          </a:p>
          <a:p>
            <a:pPr lvl="1"/>
            <a:r>
              <a:rPr lang="en-US" sz="3600" dirty="0" smtClean="0"/>
              <a:t>Program Goals have been added</a:t>
            </a:r>
          </a:p>
          <a:p>
            <a:pPr lvl="1"/>
            <a:r>
              <a:rPr lang="en-US" sz="3600" dirty="0" smtClean="0"/>
              <a:t>New Guide for </a:t>
            </a:r>
            <a:r>
              <a:rPr lang="en-US" sz="3600" i="1" dirty="0" smtClean="0"/>
              <a:t>Developing Program Goals and Student Learning Outcomes</a:t>
            </a:r>
            <a:endParaRPr lang="en-US" sz="3600" dirty="0" smtClean="0"/>
          </a:p>
          <a:p>
            <a:pPr lvl="1"/>
            <a:r>
              <a:rPr lang="en-US" sz="3600" dirty="0" smtClean="0"/>
              <a:t>Ability to add attachments to the AAP Detail component in Compliance Assist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1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66800" y="274638"/>
            <a:ext cx="76200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Updated Resources</a:t>
            </a:r>
            <a:endParaRPr lang="en-US" b="1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295400" y="1295400"/>
            <a:ext cx="7391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rgbClr val="000099"/>
                </a:solidFill>
              </a:rPr>
              <a:t>Academic Assessment Plans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2015-16 Academic Assessment Planning Guide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2015-16 Academic Assessment Planning  PowerPoint</a:t>
            </a:r>
          </a:p>
          <a:p>
            <a:pPr marL="457200" indent="-457200" algn="l"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 will take you through the steps now using the guide at </a:t>
            </a:r>
            <a:r>
              <a:rPr lang="en-US" dirty="0">
                <a:solidFill>
                  <a:srgbClr val="000099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assessment.aa.ufl.edu/academic-assessment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endParaRPr lang="en-US" sz="1100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lvl="1"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4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90600" y="274638"/>
            <a:ext cx="76962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AAP submission and reporting 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049895"/>
              </p:ext>
            </p:extLst>
          </p:nvPr>
        </p:nvGraphicFramePr>
        <p:xfrm>
          <a:off x="990600" y="1447799"/>
          <a:ext cx="7924799" cy="3657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66275"/>
                <a:gridCol w="1472125"/>
                <a:gridCol w="2971800"/>
                <a:gridCol w="990600"/>
                <a:gridCol w="1523999"/>
              </a:tblGrid>
              <a:tr h="88934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Assessment Data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Reports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Assessment Planning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and Development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Academic Assessment Plans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5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Academic year</a:t>
                      </a:r>
                      <a:endParaRPr lang="en-US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Due date</a:t>
                      </a:r>
                      <a:endParaRPr lang="en-US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Academic year</a:t>
                      </a:r>
                      <a:endParaRPr lang="en-US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Due date*</a:t>
                      </a:r>
                      <a:endParaRPr lang="en-US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5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2013-14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April 4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2</a:t>
                      </a: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spc="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70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2013-14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October 10, 2014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03835" marR="0" algn="l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Oct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r>
                        <a:rPr lang="en-US" sz="1400" spc="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–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Feb.</a:t>
                      </a:r>
                      <a:r>
                        <a:rPr lang="en-US" sz="1400" spc="5" baseline="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26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2015-16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February 27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70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2014-15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October 9, 2015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876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Oct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9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20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–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Feb. 25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20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2016-17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February 26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70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2015-16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October 14, 2016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876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Oct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14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r>
                        <a:rPr lang="en-US" sz="1400" spc="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–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Feb.</a:t>
                      </a:r>
                      <a:r>
                        <a:rPr lang="en-US" sz="1400" spc="5" baseline="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24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20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17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2017-18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February 25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" y="5867400"/>
            <a:ext cx="4807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hlinkClick r:id="rId2"/>
              </a:rPr>
              <a:t>http://</a:t>
            </a:r>
            <a:r>
              <a:rPr lang="en-US" dirty="0" smtClean="0">
                <a:latin typeface="+mn-lt"/>
                <a:hlinkClick r:id="rId2"/>
              </a:rPr>
              <a:t>assessment.aa.ufl.edu/academic-assessment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602" y="5128736"/>
            <a:ext cx="788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*Plans may be submitted in </a:t>
            </a:r>
            <a:r>
              <a:rPr lang="en-US" i="1" dirty="0">
                <a:latin typeface="+mn-lt"/>
              </a:rPr>
              <a:t>Compliance Assist! </a:t>
            </a:r>
            <a:r>
              <a:rPr lang="en-US" dirty="0">
                <a:latin typeface="+mn-lt"/>
              </a:rPr>
              <a:t>at any time during the planning and development period.</a:t>
            </a:r>
          </a:p>
        </p:txBody>
      </p:sp>
    </p:spTree>
    <p:extLst>
      <p:ext uri="{BB962C8B-B14F-4D97-AF65-F5344CB8AC3E}">
        <p14:creationId xmlns:p14="http://schemas.microsoft.com/office/powerpoint/2010/main" val="18254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90600" y="274638"/>
            <a:ext cx="76962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Institutional Effectiveness (IE) Overview</a:t>
            </a:r>
            <a:endParaRPr lang="en-US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3360187"/>
              </p:ext>
            </p:extLst>
          </p:nvPr>
        </p:nvGraphicFramePr>
        <p:xfrm>
          <a:off x="1143000" y="1600200"/>
          <a:ext cx="7391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96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E81735-8562-4E6C-B3C7-2B43A9437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0E81735-8562-4E6C-B3C7-2B43A94377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950F06-A5FF-4323-946F-65EB293D6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4950F06-A5FF-4323-946F-65EB293D6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66800" y="274638"/>
            <a:ext cx="76200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Updated Resources</a:t>
            </a:r>
            <a:endParaRPr lang="en-US" b="1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295400" y="1295400"/>
            <a:ext cx="7391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rgbClr val="000099"/>
                </a:solidFill>
              </a:rPr>
              <a:t>Institutional Effectiveness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2015-16 IE Planning Documentation Guide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2015-16 IE Planning Documentation PowerPoint</a:t>
            </a:r>
          </a:p>
          <a:p>
            <a:pPr marL="457200" indent="-457200" algn="l"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 will take you through the steps now using the guide at </a:t>
            </a:r>
            <a:r>
              <a:rPr lang="en-US" dirty="0">
                <a:solidFill>
                  <a:srgbClr val="000099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assessment.aa.ufl.edu/institutional-effectiveness-plans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endParaRPr lang="en-US" sz="1100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lvl="1"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IE Calendar and Annual Process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95400" y="1295400"/>
            <a:ext cx="7391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71823"/>
              </p:ext>
            </p:extLst>
          </p:nvPr>
        </p:nvGraphicFramePr>
        <p:xfrm>
          <a:off x="1371600" y="1417638"/>
          <a:ext cx="7499350" cy="36115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4400"/>
                <a:gridCol w="1447800"/>
                <a:gridCol w="2895600"/>
                <a:gridCol w="1066800"/>
                <a:gridCol w="1174750"/>
              </a:tblGrid>
              <a:tr h="108841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Institutional Effectiveness Data Reports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Effectiveness Documentation Planning and Development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Effectiveness Documentation  Plans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2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Academic year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Academic year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date*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2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2014-15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13,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2013-14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10,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11, 2014 – June 11,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2015-16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12,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2014-15**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9, 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9, 2015 – June 9, 2016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2016-17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10, 2016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2015-16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14, 2016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14, 2016 – June 8, 2017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2017-18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9, 2017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63550" y="51054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*Plans may be submitted in </a:t>
            </a:r>
            <a:r>
              <a:rPr lang="en-US" i="1" dirty="0"/>
              <a:t>Compliance Assist! </a:t>
            </a:r>
            <a:r>
              <a:rPr lang="en-US" dirty="0"/>
              <a:t>at any time during the planning and development period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**Starting in 2014-15, All Administrative Units (including colleges)  submit data reports.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955280" cy="1143000"/>
          </a:xfrm>
        </p:spPr>
        <p:txBody>
          <a:bodyPr/>
          <a:lstStyle/>
          <a:p>
            <a:r>
              <a:rPr lang="en-US" dirty="0" smtClean="0"/>
              <a:t>Combined Calendar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068" y="2286000"/>
            <a:ext cx="9354503" cy="360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3187</TotalTime>
  <Words>407</Words>
  <Application>Microsoft Office PowerPoint</Application>
  <PresentationFormat>On-screen Show (4:3)</PresentationFormat>
  <Paragraphs>104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SACS Coordinators Meeting Academic Units</vt:lpstr>
      <vt:lpstr>PowerPoint Presentation</vt:lpstr>
      <vt:lpstr>AAP Planning and Reporting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Combined Calendar </vt:lpstr>
      <vt:lpstr>PowerPoint Presentation</vt:lpstr>
    </vt:vector>
  </TitlesOfParts>
  <Company>Finance and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Create The Next Great Website!</dc:title>
  <dc:creator>danwill</dc:creator>
  <cp:lastModifiedBy>Gater,Cheryl L</cp:lastModifiedBy>
  <cp:revision>143</cp:revision>
  <cp:lastPrinted>2015-01-21T12:53:17Z</cp:lastPrinted>
  <dcterms:created xsi:type="dcterms:W3CDTF">2007-03-21T12:12:53Z</dcterms:created>
  <dcterms:modified xsi:type="dcterms:W3CDTF">2015-01-21T12:53:37Z</dcterms:modified>
</cp:coreProperties>
</file>