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18"/>
  </p:notesMasterIdLst>
  <p:handoutMasterIdLst>
    <p:handoutMasterId r:id="rId19"/>
  </p:handoutMasterIdLst>
  <p:sldIdLst>
    <p:sldId id="256" r:id="rId2"/>
    <p:sldId id="274" r:id="rId3"/>
    <p:sldId id="275" r:id="rId4"/>
    <p:sldId id="283" r:id="rId5"/>
    <p:sldId id="285" r:id="rId6"/>
    <p:sldId id="286" r:id="rId7"/>
    <p:sldId id="284" r:id="rId8"/>
    <p:sldId id="277" r:id="rId9"/>
    <p:sldId id="278" r:id="rId10"/>
    <p:sldId id="287" r:id="rId11"/>
    <p:sldId id="288" r:id="rId12"/>
    <p:sldId id="279" r:id="rId13"/>
    <p:sldId id="289" r:id="rId14"/>
    <p:sldId id="280" r:id="rId15"/>
    <p:sldId id="281" r:id="rId16"/>
    <p:sldId id="282" r:id="rId17"/>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a:srgbClr val="0000FF"/>
    <a:srgbClr val="00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45" autoAdjust="0"/>
  </p:normalViewPr>
  <p:slideViewPr>
    <p:cSldViewPr>
      <p:cViewPr>
        <p:scale>
          <a:sx n="118" d="100"/>
          <a:sy n="118" d="100"/>
        </p:scale>
        <p:origin x="-7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4D02EC-AF4F-45A7-9D4A-16D2CC584606}"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43CAF041-CB68-4C9E-ACDE-F1D70E403027}">
      <dgm:prSet/>
      <dgm:spPr/>
      <dgm:t>
        <a:bodyPr/>
        <a:lstStyle/>
        <a:p>
          <a:pPr rtl="0"/>
          <a:r>
            <a:rPr lang="en-US" dirty="0" smtClean="0"/>
            <a:t>A </a:t>
          </a:r>
          <a:r>
            <a:rPr lang="en-US" b="1" dirty="0" smtClean="0"/>
            <a:t>goal</a:t>
          </a:r>
          <a:r>
            <a:rPr lang="en-US" dirty="0" smtClean="0"/>
            <a:t> is a desired result a individual or unit envisions, plans and commits to achieve—a personal or organizational desired end-point in some sort of assumed development</a:t>
          </a:r>
          <a:endParaRPr lang="en-US" dirty="0"/>
        </a:p>
      </dgm:t>
    </dgm:pt>
    <dgm:pt modelId="{53152367-A2E3-465D-B8FF-94AFD6C321EA}" type="parTrans" cxnId="{4F991C24-57A2-4B71-8D86-2331859F4E61}">
      <dgm:prSet/>
      <dgm:spPr/>
      <dgm:t>
        <a:bodyPr/>
        <a:lstStyle/>
        <a:p>
          <a:endParaRPr lang="en-US"/>
        </a:p>
      </dgm:t>
    </dgm:pt>
    <dgm:pt modelId="{7DABAD8B-458C-4919-8BF1-7BFEF8C8B43F}" type="sibTrans" cxnId="{4F991C24-57A2-4B71-8D86-2331859F4E61}">
      <dgm:prSet/>
      <dgm:spPr/>
      <dgm:t>
        <a:bodyPr/>
        <a:lstStyle/>
        <a:p>
          <a:endParaRPr lang="en-US"/>
        </a:p>
      </dgm:t>
    </dgm:pt>
    <dgm:pt modelId="{5CD5B5D1-331A-418E-B4EB-F09F46A4FCC2}">
      <dgm:prSet/>
      <dgm:spPr/>
      <dgm:t>
        <a:bodyPr/>
        <a:lstStyle/>
        <a:p>
          <a:pPr rtl="0"/>
          <a:r>
            <a:rPr lang="en-US" b="1" dirty="0" smtClean="0"/>
            <a:t>Goal-setting</a:t>
          </a:r>
          <a:r>
            <a:rPr lang="en-US" dirty="0" smtClean="0"/>
            <a:t> involves establishing specific, measurable, attainable, realistic and time-targeted objectives – in a group this is done collaboratively</a:t>
          </a:r>
          <a:endParaRPr lang="en-US" dirty="0"/>
        </a:p>
      </dgm:t>
    </dgm:pt>
    <dgm:pt modelId="{ED4087B2-F155-4188-9AAF-8443EE053532}" type="parTrans" cxnId="{3E4FA8A5-C0D7-4AD1-968D-D3E4A98DB5BB}">
      <dgm:prSet/>
      <dgm:spPr/>
      <dgm:t>
        <a:bodyPr/>
        <a:lstStyle/>
        <a:p>
          <a:endParaRPr lang="en-US"/>
        </a:p>
      </dgm:t>
    </dgm:pt>
    <dgm:pt modelId="{7ECFBBE1-C06C-47D7-8A3F-01064DAB244F}" type="sibTrans" cxnId="{3E4FA8A5-C0D7-4AD1-968D-D3E4A98DB5BB}">
      <dgm:prSet/>
      <dgm:spPr/>
      <dgm:t>
        <a:bodyPr/>
        <a:lstStyle/>
        <a:p>
          <a:endParaRPr lang="en-US"/>
        </a:p>
      </dgm:t>
    </dgm:pt>
    <dgm:pt modelId="{A18A202D-FD45-46F0-A50A-FADC18097D21}" type="pres">
      <dgm:prSet presAssocID="{324D02EC-AF4F-45A7-9D4A-16D2CC584606}" presName="linear" presStyleCnt="0">
        <dgm:presLayoutVars>
          <dgm:animLvl val="lvl"/>
          <dgm:resizeHandles val="exact"/>
        </dgm:presLayoutVars>
      </dgm:prSet>
      <dgm:spPr/>
      <dgm:t>
        <a:bodyPr/>
        <a:lstStyle/>
        <a:p>
          <a:endParaRPr lang="en-US"/>
        </a:p>
      </dgm:t>
    </dgm:pt>
    <dgm:pt modelId="{300F90F5-EF69-4C8D-928E-E35944440E0F}" type="pres">
      <dgm:prSet presAssocID="{43CAF041-CB68-4C9E-ACDE-F1D70E403027}" presName="parentText" presStyleLbl="node1" presStyleIdx="0" presStyleCnt="2">
        <dgm:presLayoutVars>
          <dgm:chMax val="0"/>
          <dgm:bulletEnabled val="1"/>
        </dgm:presLayoutVars>
      </dgm:prSet>
      <dgm:spPr/>
      <dgm:t>
        <a:bodyPr/>
        <a:lstStyle/>
        <a:p>
          <a:endParaRPr lang="en-US"/>
        </a:p>
      </dgm:t>
    </dgm:pt>
    <dgm:pt modelId="{72F42E1B-27C0-4BEC-9E66-F61A772C23CC}" type="pres">
      <dgm:prSet presAssocID="{7DABAD8B-458C-4919-8BF1-7BFEF8C8B43F}" presName="spacer" presStyleCnt="0"/>
      <dgm:spPr/>
    </dgm:pt>
    <dgm:pt modelId="{AD2F25B7-3F59-4349-87C5-0F85CD7F1927}" type="pres">
      <dgm:prSet presAssocID="{5CD5B5D1-331A-418E-B4EB-F09F46A4FCC2}" presName="parentText" presStyleLbl="node1" presStyleIdx="1" presStyleCnt="2">
        <dgm:presLayoutVars>
          <dgm:chMax val="0"/>
          <dgm:bulletEnabled val="1"/>
        </dgm:presLayoutVars>
      </dgm:prSet>
      <dgm:spPr/>
      <dgm:t>
        <a:bodyPr/>
        <a:lstStyle/>
        <a:p>
          <a:endParaRPr lang="en-US"/>
        </a:p>
      </dgm:t>
    </dgm:pt>
  </dgm:ptLst>
  <dgm:cxnLst>
    <dgm:cxn modelId="{3E4FA8A5-C0D7-4AD1-968D-D3E4A98DB5BB}" srcId="{324D02EC-AF4F-45A7-9D4A-16D2CC584606}" destId="{5CD5B5D1-331A-418E-B4EB-F09F46A4FCC2}" srcOrd="1" destOrd="0" parTransId="{ED4087B2-F155-4188-9AAF-8443EE053532}" sibTransId="{7ECFBBE1-C06C-47D7-8A3F-01064DAB244F}"/>
    <dgm:cxn modelId="{4F991C24-57A2-4B71-8D86-2331859F4E61}" srcId="{324D02EC-AF4F-45A7-9D4A-16D2CC584606}" destId="{43CAF041-CB68-4C9E-ACDE-F1D70E403027}" srcOrd="0" destOrd="0" parTransId="{53152367-A2E3-465D-B8FF-94AFD6C321EA}" sibTransId="{7DABAD8B-458C-4919-8BF1-7BFEF8C8B43F}"/>
    <dgm:cxn modelId="{72205C6C-3CC9-45DA-A4F8-516BEC59204E}" type="presOf" srcId="{324D02EC-AF4F-45A7-9D4A-16D2CC584606}" destId="{A18A202D-FD45-46F0-A50A-FADC18097D21}" srcOrd="0" destOrd="0" presId="urn:microsoft.com/office/officeart/2005/8/layout/vList2"/>
    <dgm:cxn modelId="{E1B30DEC-C2C3-4E05-A3CA-6401A5213E85}" type="presOf" srcId="{5CD5B5D1-331A-418E-B4EB-F09F46A4FCC2}" destId="{AD2F25B7-3F59-4349-87C5-0F85CD7F1927}" srcOrd="0" destOrd="0" presId="urn:microsoft.com/office/officeart/2005/8/layout/vList2"/>
    <dgm:cxn modelId="{237AED0F-D976-4277-9E44-D9301F303DD8}" type="presOf" srcId="{43CAF041-CB68-4C9E-ACDE-F1D70E403027}" destId="{300F90F5-EF69-4C8D-928E-E35944440E0F}" srcOrd="0" destOrd="0" presId="urn:microsoft.com/office/officeart/2005/8/layout/vList2"/>
    <dgm:cxn modelId="{72E26E7C-F3DD-48CF-B6A9-29743B4C568C}" type="presParOf" srcId="{A18A202D-FD45-46F0-A50A-FADC18097D21}" destId="{300F90F5-EF69-4C8D-928E-E35944440E0F}" srcOrd="0" destOrd="0" presId="urn:microsoft.com/office/officeart/2005/8/layout/vList2"/>
    <dgm:cxn modelId="{6B298077-C865-45C7-9BDF-C35511BD5A51}" type="presParOf" srcId="{A18A202D-FD45-46F0-A50A-FADC18097D21}" destId="{72F42E1B-27C0-4BEC-9E66-F61A772C23CC}" srcOrd="1" destOrd="0" presId="urn:microsoft.com/office/officeart/2005/8/layout/vList2"/>
    <dgm:cxn modelId="{901D9FF1-3D68-4BAB-A896-7B9EC7D70621}" type="presParOf" srcId="{A18A202D-FD45-46F0-A50A-FADC18097D21}" destId="{AD2F25B7-3F59-4349-87C5-0F85CD7F19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4D02EC-AF4F-45A7-9D4A-16D2CC584606}"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43CAF041-CB68-4C9E-ACDE-F1D70E403027}">
      <dgm:prSet/>
      <dgm:spPr/>
      <dgm:t>
        <a:bodyPr/>
        <a:lstStyle/>
        <a:p>
          <a:pPr rtl="0"/>
          <a:r>
            <a:rPr lang="en-US" dirty="0" smtClean="0"/>
            <a:t>A </a:t>
          </a:r>
          <a:r>
            <a:rPr lang="en-US" b="1" dirty="0" smtClean="0"/>
            <a:t>procedure</a:t>
          </a:r>
          <a:r>
            <a:rPr lang="en-US" dirty="0" smtClean="0"/>
            <a:t> is a way in which one works to accomplish a task. It can therefore be a sequence of steps that include preparation, conduct and completion of a task. Each step can be a sequence of activities and each activity a sequence of actions. </a:t>
          </a:r>
          <a:endParaRPr lang="en-US" dirty="0"/>
        </a:p>
      </dgm:t>
    </dgm:pt>
    <dgm:pt modelId="{53152367-A2E3-465D-B8FF-94AFD6C321EA}" type="parTrans" cxnId="{4F991C24-57A2-4B71-8D86-2331859F4E61}">
      <dgm:prSet/>
      <dgm:spPr/>
      <dgm:t>
        <a:bodyPr/>
        <a:lstStyle/>
        <a:p>
          <a:endParaRPr lang="en-US"/>
        </a:p>
      </dgm:t>
    </dgm:pt>
    <dgm:pt modelId="{7DABAD8B-458C-4919-8BF1-7BFEF8C8B43F}" type="sibTrans" cxnId="{4F991C24-57A2-4B71-8D86-2331859F4E61}">
      <dgm:prSet/>
      <dgm:spPr/>
      <dgm:t>
        <a:bodyPr/>
        <a:lstStyle/>
        <a:p>
          <a:endParaRPr lang="en-US"/>
        </a:p>
      </dgm:t>
    </dgm:pt>
    <dgm:pt modelId="{5CD5B5D1-331A-418E-B4EB-F09F46A4FCC2}">
      <dgm:prSet/>
      <dgm:spPr/>
      <dgm:t>
        <a:bodyPr/>
        <a:lstStyle/>
        <a:p>
          <a:pPr rtl="0"/>
          <a:r>
            <a:rPr lang="en-US" b="1" dirty="0" smtClean="0"/>
            <a:t>Processes</a:t>
          </a:r>
          <a:r>
            <a:rPr lang="en-US" dirty="0" smtClean="0"/>
            <a:t> produce results by converting, transforming or simply using inputs to create outputs. </a:t>
          </a:r>
        </a:p>
        <a:p>
          <a:pPr rtl="0"/>
          <a:r>
            <a:rPr lang="en-US" dirty="0" smtClean="0"/>
            <a:t>An input could be material, information, people or a set of conditions and these are passed through a sequence of stages during which they are either used, transformed or their status changed to emerge as an output with different characteristics. </a:t>
          </a:r>
          <a:endParaRPr lang="en-US" dirty="0"/>
        </a:p>
      </dgm:t>
    </dgm:pt>
    <dgm:pt modelId="{ED4087B2-F155-4188-9AAF-8443EE053532}" type="parTrans" cxnId="{3E4FA8A5-C0D7-4AD1-968D-D3E4A98DB5BB}">
      <dgm:prSet/>
      <dgm:spPr/>
      <dgm:t>
        <a:bodyPr/>
        <a:lstStyle/>
        <a:p>
          <a:endParaRPr lang="en-US"/>
        </a:p>
      </dgm:t>
    </dgm:pt>
    <dgm:pt modelId="{7ECFBBE1-C06C-47D7-8A3F-01064DAB244F}" type="sibTrans" cxnId="{3E4FA8A5-C0D7-4AD1-968D-D3E4A98DB5BB}">
      <dgm:prSet/>
      <dgm:spPr/>
      <dgm:t>
        <a:bodyPr/>
        <a:lstStyle/>
        <a:p>
          <a:endParaRPr lang="en-US"/>
        </a:p>
      </dgm:t>
    </dgm:pt>
    <dgm:pt modelId="{A18A202D-FD45-46F0-A50A-FADC18097D21}" type="pres">
      <dgm:prSet presAssocID="{324D02EC-AF4F-45A7-9D4A-16D2CC584606}" presName="linear" presStyleCnt="0">
        <dgm:presLayoutVars>
          <dgm:animLvl val="lvl"/>
          <dgm:resizeHandles val="exact"/>
        </dgm:presLayoutVars>
      </dgm:prSet>
      <dgm:spPr/>
      <dgm:t>
        <a:bodyPr/>
        <a:lstStyle/>
        <a:p>
          <a:endParaRPr lang="en-US"/>
        </a:p>
      </dgm:t>
    </dgm:pt>
    <dgm:pt modelId="{300F90F5-EF69-4C8D-928E-E35944440E0F}" type="pres">
      <dgm:prSet presAssocID="{43CAF041-CB68-4C9E-ACDE-F1D70E403027}" presName="parentText" presStyleLbl="node1" presStyleIdx="0" presStyleCnt="2">
        <dgm:presLayoutVars>
          <dgm:chMax val="0"/>
          <dgm:bulletEnabled val="1"/>
        </dgm:presLayoutVars>
      </dgm:prSet>
      <dgm:spPr/>
      <dgm:t>
        <a:bodyPr/>
        <a:lstStyle/>
        <a:p>
          <a:endParaRPr lang="en-US"/>
        </a:p>
      </dgm:t>
    </dgm:pt>
    <dgm:pt modelId="{72F42E1B-27C0-4BEC-9E66-F61A772C23CC}" type="pres">
      <dgm:prSet presAssocID="{7DABAD8B-458C-4919-8BF1-7BFEF8C8B43F}" presName="spacer" presStyleCnt="0"/>
      <dgm:spPr/>
    </dgm:pt>
    <dgm:pt modelId="{AD2F25B7-3F59-4349-87C5-0F85CD7F1927}" type="pres">
      <dgm:prSet presAssocID="{5CD5B5D1-331A-418E-B4EB-F09F46A4FCC2}" presName="parentText" presStyleLbl="node1" presStyleIdx="1" presStyleCnt="2" custScaleY="115872">
        <dgm:presLayoutVars>
          <dgm:chMax val="0"/>
          <dgm:bulletEnabled val="1"/>
        </dgm:presLayoutVars>
      </dgm:prSet>
      <dgm:spPr/>
      <dgm:t>
        <a:bodyPr/>
        <a:lstStyle/>
        <a:p>
          <a:endParaRPr lang="en-US"/>
        </a:p>
      </dgm:t>
    </dgm:pt>
  </dgm:ptLst>
  <dgm:cxnLst>
    <dgm:cxn modelId="{3E4FA8A5-C0D7-4AD1-968D-D3E4A98DB5BB}" srcId="{324D02EC-AF4F-45A7-9D4A-16D2CC584606}" destId="{5CD5B5D1-331A-418E-B4EB-F09F46A4FCC2}" srcOrd="1" destOrd="0" parTransId="{ED4087B2-F155-4188-9AAF-8443EE053532}" sibTransId="{7ECFBBE1-C06C-47D7-8A3F-01064DAB244F}"/>
    <dgm:cxn modelId="{4F991C24-57A2-4B71-8D86-2331859F4E61}" srcId="{324D02EC-AF4F-45A7-9D4A-16D2CC584606}" destId="{43CAF041-CB68-4C9E-ACDE-F1D70E403027}" srcOrd="0" destOrd="0" parTransId="{53152367-A2E3-465D-B8FF-94AFD6C321EA}" sibTransId="{7DABAD8B-458C-4919-8BF1-7BFEF8C8B43F}"/>
    <dgm:cxn modelId="{CA5DCCF2-0CE6-4139-AEED-B96023794C91}" type="presOf" srcId="{324D02EC-AF4F-45A7-9D4A-16D2CC584606}" destId="{A18A202D-FD45-46F0-A50A-FADC18097D21}" srcOrd="0" destOrd="0" presId="urn:microsoft.com/office/officeart/2005/8/layout/vList2"/>
    <dgm:cxn modelId="{51262ECB-DF38-4034-BC1A-311CF1CF8367}" type="presOf" srcId="{5CD5B5D1-331A-418E-B4EB-F09F46A4FCC2}" destId="{AD2F25B7-3F59-4349-87C5-0F85CD7F1927}" srcOrd="0" destOrd="0" presId="urn:microsoft.com/office/officeart/2005/8/layout/vList2"/>
    <dgm:cxn modelId="{51E72387-663B-4465-A839-55B572CB18DD}" type="presOf" srcId="{43CAF041-CB68-4C9E-ACDE-F1D70E403027}" destId="{300F90F5-EF69-4C8D-928E-E35944440E0F}" srcOrd="0" destOrd="0" presId="urn:microsoft.com/office/officeart/2005/8/layout/vList2"/>
    <dgm:cxn modelId="{5FFEA897-461F-490E-B243-1A84E3562E41}" type="presParOf" srcId="{A18A202D-FD45-46F0-A50A-FADC18097D21}" destId="{300F90F5-EF69-4C8D-928E-E35944440E0F}" srcOrd="0" destOrd="0" presId="urn:microsoft.com/office/officeart/2005/8/layout/vList2"/>
    <dgm:cxn modelId="{B6958791-5211-4B78-94F1-0B2D8286C46C}" type="presParOf" srcId="{A18A202D-FD45-46F0-A50A-FADC18097D21}" destId="{72F42E1B-27C0-4BEC-9E66-F61A772C23CC}" srcOrd="1" destOrd="0" presId="urn:microsoft.com/office/officeart/2005/8/layout/vList2"/>
    <dgm:cxn modelId="{16F2F115-5FA5-47B7-BCC5-C26360AD0C24}" type="presParOf" srcId="{A18A202D-FD45-46F0-A50A-FADC18097D21}" destId="{AD2F25B7-3F59-4349-87C5-0F85CD7F19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4D02EC-AF4F-45A7-9D4A-16D2CC584606}"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43CAF041-CB68-4C9E-ACDE-F1D70E403027}">
      <dgm:prSet/>
      <dgm:spPr/>
      <dgm:t>
        <a:bodyPr/>
        <a:lstStyle/>
        <a:p>
          <a:pPr rtl="0"/>
          <a:r>
            <a:rPr lang="en-US" dirty="0" smtClean="0"/>
            <a:t>We tend to </a:t>
          </a:r>
          <a:r>
            <a:rPr lang="en-US" i="1" dirty="0" smtClean="0"/>
            <a:t>start and stop </a:t>
          </a:r>
          <a:r>
            <a:rPr lang="en-US" b="1" dirty="0" smtClean="0"/>
            <a:t>processes</a:t>
          </a:r>
          <a:r>
            <a:rPr lang="en-US" dirty="0" smtClean="0"/>
            <a:t>. </a:t>
          </a:r>
        </a:p>
        <a:p>
          <a:pPr rtl="0"/>
          <a:r>
            <a:rPr lang="en-US" dirty="0" smtClean="0"/>
            <a:t>We </a:t>
          </a:r>
          <a:r>
            <a:rPr lang="en-US" b="0" i="1" dirty="0" smtClean="0"/>
            <a:t>implement</a:t>
          </a:r>
          <a:r>
            <a:rPr lang="en-US" b="1" dirty="0" smtClean="0"/>
            <a:t> procedures </a:t>
          </a:r>
          <a:r>
            <a:rPr lang="en-US" dirty="0" smtClean="0"/>
            <a:t>and commence and complete them. </a:t>
          </a:r>
        </a:p>
        <a:p>
          <a:pPr rtl="0"/>
          <a:r>
            <a:rPr lang="en-US" dirty="0" smtClean="0"/>
            <a:t>We process information. For example, we do not procedure information but we may employ a procedure to process information.</a:t>
          </a:r>
          <a:endParaRPr lang="en-US" dirty="0"/>
        </a:p>
      </dgm:t>
    </dgm:pt>
    <dgm:pt modelId="{53152367-A2E3-465D-B8FF-94AFD6C321EA}" type="parTrans" cxnId="{4F991C24-57A2-4B71-8D86-2331859F4E61}">
      <dgm:prSet/>
      <dgm:spPr/>
      <dgm:t>
        <a:bodyPr/>
        <a:lstStyle/>
        <a:p>
          <a:endParaRPr lang="en-US"/>
        </a:p>
      </dgm:t>
    </dgm:pt>
    <dgm:pt modelId="{7DABAD8B-458C-4919-8BF1-7BFEF8C8B43F}" type="sibTrans" cxnId="{4F991C24-57A2-4B71-8D86-2331859F4E61}">
      <dgm:prSet/>
      <dgm:spPr/>
      <dgm:t>
        <a:bodyPr/>
        <a:lstStyle/>
        <a:p>
          <a:endParaRPr lang="en-US"/>
        </a:p>
      </dgm:t>
    </dgm:pt>
    <dgm:pt modelId="{5CD5B5D1-331A-418E-B4EB-F09F46A4FCC2}">
      <dgm:prSet/>
      <dgm:spPr/>
      <dgm:t>
        <a:bodyPr/>
        <a:lstStyle/>
        <a:p>
          <a:pPr rtl="0"/>
          <a:r>
            <a:rPr lang="en-US" b="0" dirty="0" smtClean="0"/>
            <a:t>We set </a:t>
          </a:r>
          <a:r>
            <a:rPr lang="en-US" b="1" dirty="0" smtClean="0"/>
            <a:t>goals</a:t>
          </a:r>
          <a:r>
            <a:rPr lang="en-US" b="0" dirty="0" smtClean="0"/>
            <a:t>, and employ </a:t>
          </a:r>
          <a:r>
            <a:rPr lang="en-US" b="1" dirty="0" smtClean="0"/>
            <a:t>processes</a:t>
          </a:r>
          <a:r>
            <a:rPr lang="en-US" b="0" dirty="0" smtClean="0"/>
            <a:t> and </a:t>
          </a:r>
          <a:r>
            <a:rPr lang="en-US" b="1" dirty="0" smtClean="0"/>
            <a:t>procedures </a:t>
          </a:r>
          <a:r>
            <a:rPr lang="en-US" b="0" dirty="0" smtClean="0"/>
            <a:t>to accomplish them. </a:t>
          </a:r>
        </a:p>
        <a:p>
          <a:pPr rtl="0"/>
          <a:r>
            <a:rPr lang="en-US" b="0" dirty="0" smtClean="0"/>
            <a:t>Goals are often broken down into </a:t>
          </a:r>
          <a:r>
            <a:rPr lang="en-US" b="1" dirty="0" smtClean="0"/>
            <a:t>action items </a:t>
          </a:r>
          <a:r>
            <a:rPr lang="en-US" b="0" dirty="0" smtClean="0"/>
            <a:t>to accomplish the goals, </a:t>
          </a:r>
          <a:r>
            <a:rPr lang="en-US" b="1" dirty="0" smtClean="0"/>
            <a:t>measurement procedures</a:t>
          </a:r>
          <a:r>
            <a:rPr lang="en-US" b="0" dirty="0" smtClean="0"/>
            <a:t>, and a timeline – a finite period or deadline - in which to complete the action items</a:t>
          </a:r>
          <a:r>
            <a:rPr lang="en-US" b="1" dirty="0" smtClean="0"/>
            <a:t>.</a:t>
          </a:r>
          <a:endParaRPr lang="en-US" dirty="0"/>
        </a:p>
      </dgm:t>
    </dgm:pt>
    <dgm:pt modelId="{ED4087B2-F155-4188-9AAF-8443EE053532}" type="parTrans" cxnId="{3E4FA8A5-C0D7-4AD1-968D-D3E4A98DB5BB}">
      <dgm:prSet/>
      <dgm:spPr/>
      <dgm:t>
        <a:bodyPr/>
        <a:lstStyle/>
        <a:p>
          <a:endParaRPr lang="en-US"/>
        </a:p>
      </dgm:t>
    </dgm:pt>
    <dgm:pt modelId="{7ECFBBE1-C06C-47D7-8A3F-01064DAB244F}" type="sibTrans" cxnId="{3E4FA8A5-C0D7-4AD1-968D-D3E4A98DB5BB}">
      <dgm:prSet/>
      <dgm:spPr/>
      <dgm:t>
        <a:bodyPr/>
        <a:lstStyle/>
        <a:p>
          <a:endParaRPr lang="en-US"/>
        </a:p>
      </dgm:t>
    </dgm:pt>
    <dgm:pt modelId="{A18A202D-FD45-46F0-A50A-FADC18097D21}" type="pres">
      <dgm:prSet presAssocID="{324D02EC-AF4F-45A7-9D4A-16D2CC584606}" presName="linear" presStyleCnt="0">
        <dgm:presLayoutVars>
          <dgm:animLvl val="lvl"/>
          <dgm:resizeHandles val="exact"/>
        </dgm:presLayoutVars>
      </dgm:prSet>
      <dgm:spPr/>
      <dgm:t>
        <a:bodyPr/>
        <a:lstStyle/>
        <a:p>
          <a:endParaRPr lang="en-US"/>
        </a:p>
      </dgm:t>
    </dgm:pt>
    <dgm:pt modelId="{300F90F5-EF69-4C8D-928E-E35944440E0F}" type="pres">
      <dgm:prSet presAssocID="{43CAF041-CB68-4C9E-ACDE-F1D70E403027}" presName="parentText" presStyleLbl="node1" presStyleIdx="0" presStyleCnt="2">
        <dgm:presLayoutVars>
          <dgm:chMax val="0"/>
          <dgm:bulletEnabled val="1"/>
        </dgm:presLayoutVars>
      </dgm:prSet>
      <dgm:spPr/>
      <dgm:t>
        <a:bodyPr/>
        <a:lstStyle/>
        <a:p>
          <a:endParaRPr lang="en-US"/>
        </a:p>
      </dgm:t>
    </dgm:pt>
    <dgm:pt modelId="{72F42E1B-27C0-4BEC-9E66-F61A772C23CC}" type="pres">
      <dgm:prSet presAssocID="{7DABAD8B-458C-4919-8BF1-7BFEF8C8B43F}" presName="spacer" presStyleCnt="0"/>
      <dgm:spPr/>
    </dgm:pt>
    <dgm:pt modelId="{AD2F25B7-3F59-4349-87C5-0F85CD7F1927}" type="pres">
      <dgm:prSet presAssocID="{5CD5B5D1-331A-418E-B4EB-F09F46A4FCC2}" presName="parentText" presStyleLbl="node1" presStyleIdx="1" presStyleCnt="2">
        <dgm:presLayoutVars>
          <dgm:chMax val="0"/>
          <dgm:bulletEnabled val="1"/>
        </dgm:presLayoutVars>
      </dgm:prSet>
      <dgm:spPr/>
      <dgm:t>
        <a:bodyPr/>
        <a:lstStyle/>
        <a:p>
          <a:endParaRPr lang="en-US"/>
        </a:p>
      </dgm:t>
    </dgm:pt>
  </dgm:ptLst>
  <dgm:cxnLst>
    <dgm:cxn modelId="{3E4FA8A5-C0D7-4AD1-968D-D3E4A98DB5BB}" srcId="{324D02EC-AF4F-45A7-9D4A-16D2CC584606}" destId="{5CD5B5D1-331A-418E-B4EB-F09F46A4FCC2}" srcOrd="1" destOrd="0" parTransId="{ED4087B2-F155-4188-9AAF-8443EE053532}" sibTransId="{7ECFBBE1-C06C-47D7-8A3F-01064DAB244F}"/>
    <dgm:cxn modelId="{4F991C24-57A2-4B71-8D86-2331859F4E61}" srcId="{324D02EC-AF4F-45A7-9D4A-16D2CC584606}" destId="{43CAF041-CB68-4C9E-ACDE-F1D70E403027}" srcOrd="0" destOrd="0" parTransId="{53152367-A2E3-465D-B8FF-94AFD6C321EA}" sibTransId="{7DABAD8B-458C-4919-8BF1-7BFEF8C8B43F}"/>
    <dgm:cxn modelId="{A8161D7A-8FE9-4121-813B-6F495366B773}" type="presOf" srcId="{324D02EC-AF4F-45A7-9D4A-16D2CC584606}" destId="{A18A202D-FD45-46F0-A50A-FADC18097D21}" srcOrd="0" destOrd="0" presId="urn:microsoft.com/office/officeart/2005/8/layout/vList2"/>
    <dgm:cxn modelId="{616EDDF4-3B04-4892-B0DF-091F63FB110E}" type="presOf" srcId="{43CAF041-CB68-4C9E-ACDE-F1D70E403027}" destId="{300F90F5-EF69-4C8D-928E-E35944440E0F}" srcOrd="0" destOrd="0" presId="urn:microsoft.com/office/officeart/2005/8/layout/vList2"/>
    <dgm:cxn modelId="{B79DC2CA-E37B-447A-B919-30A50B8D9955}" type="presOf" srcId="{5CD5B5D1-331A-418E-B4EB-F09F46A4FCC2}" destId="{AD2F25B7-3F59-4349-87C5-0F85CD7F1927}" srcOrd="0" destOrd="0" presId="urn:microsoft.com/office/officeart/2005/8/layout/vList2"/>
    <dgm:cxn modelId="{364E54C8-44A0-490C-B2C6-413D02E0D28C}" type="presParOf" srcId="{A18A202D-FD45-46F0-A50A-FADC18097D21}" destId="{300F90F5-EF69-4C8D-928E-E35944440E0F}" srcOrd="0" destOrd="0" presId="urn:microsoft.com/office/officeart/2005/8/layout/vList2"/>
    <dgm:cxn modelId="{665C2783-0AC7-4F6F-A9D9-7D174E56F799}" type="presParOf" srcId="{A18A202D-FD45-46F0-A50A-FADC18097D21}" destId="{72F42E1B-27C0-4BEC-9E66-F61A772C23CC}" srcOrd="1" destOrd="0" presId="urn:microsoft.com/office/officeart/2005/8/layout/vList2"/>
    <dgm:cxn modelId="{F99C18E2-D55D-4A99-8603-E7B821A3C073}" type="presParOf" srcId="{A18A202D-FD45-46F0-A50A-FADC18097D21}" destId="{AD2F25B7-3F59-4349-87C5-0F85CD7F19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5B6C3E-5D50-445F-A028-2D47428D9E9D}" type="doc">
      <dgm:prSet loTypeId="urn:microsoft.com/office/officeart/2005/8/layout/cycle3" loCatId="cycle" qsTypeId="urn:microsoft.com/office/officeart/2005/8/quickstyle/3d1" qsCatId="3D" csTypeId="urn:microsoft.com/office/officeart/2005/8/colors/accent1_2" csCatId="accent1" phldr="1"/>
      <dgm:spPr/>
      <dgm:t>
        <a:bodyPr/>
        <a:lstStyle/>
        <a:p>
          <a:endParaRPr lang="en-US"/>
        </a:p>
      </dgm:t>
    </dgm:pt>
    <dgm:pt modelId="{F81F1F64-3C29-4459-B08E-D2F3649C195C}">
      <dgm:prSet phldrT="[Text]" custT="1"/>
      <dgm:spPr>
        <a:solidFill>
          <a:srgbClr val="FF0000"/>
        </a:solidFill>
      </dgm:spPr>
      <dgm:t>
        <a:bodyPr/>
        <a:lstStyle/>
        <a:p>
          <a:pPr algn="ctr"/>
          <a:r>
            <a:rPr lang="en-US" sz="1600" b="1" dirty="0" smtClean="0"/>
            <a:t>Modify and Improve Goals, Outcomes, and Processes</a:t>
          </a:r>
          <a:endParaRPr lang="en-US" sz="1600" b="1" dirty="0"/>
        </a:p>
      </dgm:t>
    </dgm:pt>
    <dgm:pt modelId="{3D537D85-EA06-495D-AE7F-CA0FD7EE6C5C}" type="sibTrans" cxnId="{1D465403-F2B8-4AEA-82BE-0815D171A30A}">
      <dgm:prSet/>
      <dgm:spPr/>
      <dgm:t>
        <a:bodyPr/>
        <a:lstStyle/>
        <a:p>
          <a:pPr algn="ctr"/>
          <a:endParaRPr lang="en-US"/>
        </a:p>
      </dgm:t>
    </dgm:pt>
    <dgm:pt modelId="{28198558-704E-4CA9-9C2A-19BAF5E53D55}" type="parTrans" cxnId="{1D465403-F2B8-4AEA-82BE-0815D171A30A}">
      <dgm:prSet/>
      <dgm:spPr/>
      <dgm:t>
        <a:bodyPr/>
        <a:lstStyle/>
        <a:p>
          <a:pPr algn="ctr"/>
          <a:endParaRPr lang="en-US"/>
        </a:p>
      </dgm:t>
    </dgm:pt>
    <dgm:pt modelId="{D0438B97-DC2E-4ED7-BEBB-CBE92E43E99A}">
      <dgm:prSet phldrT="[Text]" custT="1"/>
      <dgm:spPr>
        <a:solidFill>
          <a:srgbClr val="FF0000"/>
        </a:solidFill>
      </dgm:spPr>
      <dgm:t>
        <a:bodyPr/>
        <a:lstStyle/>
        <a:p>
          <a:pPr algn="ctr"/>
          <a:r>
            <a:rPr lang="en-US" sz="1600" b="1" dirty="0" smtClean="0"/>
            <a:t>Analyze, Interpret and Evaluate results</a:t>
          </a:r>
          <a:endParaRPr lang="en-US" sz="1600" b="1" dirty="0"/>
        </a:p>
      </dgm:t>
    </dgm:pt>
    <dgm:pt modelId="{EE4C66B1-9BD4-46F5-AFFD-9EB4B7283555}" type="sibTrans" cxnId="{507A95A8-BF36-4323-B43B-1B95E14CEFED}">
      <dgm:prSet/>
      <dgm:spPr/>
      <dgm:t>
        <a:bodyPr/>
        <a:lstStyle/>
        <a:p>
          <a:pPr algn="ctr"/>
          <a:endParaRPr lang="en-US"/>
        </a:p>
      </dgm:t>
    </dgm:pt>
    <dgm:pt modelId="{BF9FF99B-F782-4605-B4A8-F68EF28AC06B}" type="parTrans" cxnId="{507A95A8-BF36-4323-B43B-1B95E14CEFED}">
      <dgm:prSet/>
      <dgm:spPr/>
      <dgm:t>
        <a:bodyPr/>
        <a:lstStyle/>
        <a:p>
          <a:pPr algn="ctr"/>
          <a:endParaRPr lang="en-US"/>
        </a:p>
      </dgm:t>
    </dgm:pt>
    <dgm:pt modelId="{CB73D75C-0D31-4CA3-963A-7E7F29A4B857}">
      <dgm:prSet phldrT="[Text]" custT="1"/>
      <dgm:spPr/>
      <dgm:t>
        <a:bodyPr/>
        <a:lstStyle/>
        <a:p>
          <a:pPr algn="ctr"/>
          <a:r>
            <a:rPr lang="en-US" sz="1600" b="1" dirty="0" smtClean="0"/>
            <a:t>Implement the Plan and Gather Data</a:t>
          </a:r>
          <a:endParaRPr lang="en-US" sz="1600" b="1" dirty="0"/>
        </a:p>
      </dgm:t>
    </dgm:pt>
    <dgm:pt modelId="{C6388468-6325-43C9-962A-0EE2C1E24CE3}" type="sibTrans" cxnId="{D023719E-8510-4343-A2D3-6EF9F849175C}">
      <dgm:prSet/>
      <dgm:spPr/>
      <dgm:t>
        <a:bodyPr/>
        <a:lstStyle/>
        <a:p>
          <a:pPr algn="ctr"/>
          <a:endParaRPr lang="en-US"/>
        </a:p>
      </dgm:t>
    </dgm:pt>
    <dgm:pt modelId="{1477AC2E-1B9F-448A-A419-376BFFB0F145}" type="parTrans" cxnId="{D023719E-8510-4343-A2D3-6EF9F849175C}">
      <dgm:prSet/>
      <dgm:spPr/>
      <dgm:t>
        <a:bodyPr/>
        <a:lstStyle/>
        <a:p>
          <a:pPr algn="ctr"/>
          <a:endParaRPr lang="en-US"/>
        </a:p>
      </dgm:t>
    </dgm:pt>
    <dgm:pt modelId="{69811CCC-F990-4F25-96ED-B26751C7B3DD}">
      <dgm:prSet phldrT="[Text]" custT="1"/>
      <dgm:spPr/>
      <dgm:t>
        <a:bodyPr/>
        <a:lstStyle/>
        <a:p>
          <a:pPr algn="ctr"/>
          <a:r>
            <a:rPr lang="en-US" sz="1600" b="1" dirty="0" smtClean="0"/>
            <a:t>Develop Action Items, Measures, Set Timelines </a:t>
          </a:r>
          <a:endParaRPr lang="en-US" sz="1600" b="1" dirty="0"/>
        </a:p>
      </dgm:t>
    </dgm:pt>
    <dgm:pt modelId="{C1E16ABC-A7E1-460A-B5A9-BDCA8F14BBED}" type="sibTrans" cxnId="{F29D3550-5CA6-4D25-B609-32359E261124}">
      <dgm:prSet/>
      <dgm:spPr/>
      <dgm:t>
        <a:bodyPr/>
        <a:lstStyle/>
        <a:p>
          <a:pPr algn="ctr"/>
          <a:endParaRPr lang="en-US"/>
        </a:p>
      </dgm:t>
    </dgm:pt>
    <dgm:pt modelId="{1A2BEF09-BAF7-4C56-8432-42694D7B7A09}" type="parTrans" cxnId="{F29D3550-5CA6-4D25-B609-32359E261124}">
      <dgm:prSet/>
      <dgm:spPr/>
      <dgm:t>
        <a:bodyPr/>
        <a:lstStyle/>
        <a:p>
          <a:pPr algn="ctr"/>
          <a:endParaRPr lang="en-US"/>
        </a:p>
      </dgm:t>
    </dgm:pt>
    <dgm:pt modelId="{2833B496-750B-4D05-BD09-1E8B149FE668}">
      <dgm:prSet phldrT="[Text]" custT="1"/>
      <dgm:spPr/>
      <dgm:t>
        <a:bodyPr/>
        <a:lstStyle/>
        <a:p>
          <a:pPr algn="ctr"/>
          <a:r>
            <a:rPr lang="en-US" sz="1600" b="1" dirty="0" smtClean="0"/>
            <a:t>Establish Goals</a:t>
          </a:r>
          <a:endParaRPr lang="en-US" sz="1600" b="1" dirty="0"/>
        </a:p>
      </dgm:t>
    </dgm:pt>
    <dgm:pt modelId="{0FDC86C4-F8E1-4824-A88F-66B8B3561065}" type="sibTrans" cxnId="{D817E32D-7D69-4CB4-ADA2-24027A2C426E}">
      <dgm:prSet/>
      <dgm:spPr/>
      <dgm:t>
        <a:bodyPr/>
        <a:lstStyle/>
        <a:p>
          <a:pPr algn="ctr"/>
          <a:endParaRPr lang="en-US" sz="1100"/>
        </a:p>
      </dgm:t>
    </dgm:pt>
    <dgm:pt modelId="{765608D3-8ED1-4FF2-87E9-D41FEF079892}" type="parTrans" cxnId="{D817E32D-7D69-4CB4-ADA2-24027A2C426E}">
      <dgm:prSet/>
      <dgm:spPr/>
      <dgm:t>
        <a:bodyPr/>
        <a:lstStyle/>
        <a:p>
          <a:pPr algn="ctr"/>
          <a:endParaRPr lang="en-US"/>
        </a:p>
      </dgm:t>
    </dgm:pt>
    <dgm:pt modelId="{B40E1C39-7780-4853-811D-22079755A0E2}" type="pres">
      <dgm:prSet presAssocID="{375B6C3E-5D50-445F-A028-2D47428D9E9D}" presName="Name0" presStyleCnt="0">
        <dgm:presLayoutVars>
          <dgm:dir/>
          <dgm:resizeHandles val="exact"/>
        </dgm:presLayoutVars>
      </dgm:prSet>
      <dgm:spPr/>
      <dgm:t>
        <a:bodyPr/>
        <a:lstStyle/>
        <a:p>
          <a:endParaRPr lang="en-US"/>
        </a:p>
      </dgm:t>
    </dgm:pt>
    <dgm:pt modelId="{D923972C-3CDE-43F8-A388-3EC994C371FC}" type="pres">
      <dgm:prSet presAssocID="{375B6C3E-5D50-445F-A028-2D47428D9E9D}" presName="cycle" presStyleCnt="0"/>
      <dgm:spPr/>
      <dgm:t>
        <a:bodyPr/>
        <a:lstStyle/>
        <a:p>
          <a:endParaRPr lang="en-US"/>
        </a:p>
      </dgm:t>
    </dgm:pt>
    <dgm:pt modelId="{1D75041E-98A7-41A4-B9DB-50037C656E11}" type="pres">
      <dgm:prSet presAssocID="{2833B496-750B-4D05-BD09-1E8B149FE668}" presName="nodeFirstNode" presStyleLbl="node1" presStyleIdx="0" presStyleCnt="5">
        <dgm:presLayoutVars>
          <dgm:bulletEnabled val="1"/>
        </dgm:presLayoutVars>
      </dgm:prSet>
      <dgm:spPr/>
      <dgm:t>
        <a:bodyPr/>
        <a:lstStyle/>
        <a:p>
          <a:endParaRPr lang="en-US"/>
        </a:p>
      </dgm:t>
    </dgm:pt>
    <dgm:pt modelId="{BB187FB0-9FA7-4A38-83B3-7F9342FD0C49}" type="pres">
      <dgm:prSet presAssocID="{0FDC86C4-F8E1-4824-A88F-66B8B3561065}" presName="sibTransFirstNode" presStyleLbl="bgShp" presStyleIdx="0" presStyleCnt="1"/>
      <dgm:spPr/>
      <dgm:t>
        <a:bodyPr/>
        <a:lstStyle/>
        <a:p>
          <a:endParaRPr lang="en-US"/>
        </a:p>
      </dgm:t>
    </dgm:pt>
    <dgm:pt modelId="{187A442E-77E9-49F3-A12A-097E9FE60DA8}" type="pres">
      <dgm:prSet presAssocID="{69811CCC-F990-4F25-96ED-B26751C7B3DD}" presName="nodeFollowingNodes" presStyleLbl="node1" presStyleIdx="1" presStyleCnt="5" custRadScaleRad="98892" custRadScaleInc="10506">
        <dgm:presLayoutVars>
          <dgm:bulletEnabled val="1"/>
        </dgm:presLayoutVars>
      </dgm:prSet>
      <dgm:spPr/>
      <dgm:t>
        <a:bodyPr/>
        <a:lstStyle/>
        <a:p>
          <a:endParaRPr lang="en-US"/>
        </a:p>
      </dgm:t>
    </dgm:pt>
    <dgm:pt modelId="{6BE80590-5633-4BDF-96C8-FF891884CFEF}" type="pres">
      <dgm:prSet presAssocID="{CB73D75C-0D31-4CA3-963A-7E7F29A4B857}" presName="nodeFollowingNodes" presStyleLbl="node1" presStyleIdx="2" presStyleCnt="5">
        <dgm:presLayoutVars>
          <dgm:bulletEnabled val="1"/>
        </dgm:presLayoutVars>
      </dgm:prSet>
      <dgm:spPr/>
      <dgm:t>
        <a:bodyPr/>
        <a:lstStyle/>
        <a:p>
          <a:endParaRPr lang="en-US"/>
        </a:p>
      </dgm:t>
    </dgm:pt>
    <dgm:pt modelId="{EA4BAB70-ADD1-46AD-9A8C-A39C7A222E2E}" type="pres">
      <dgm:prSet presAssocID="{D0438B97-DC2E-4ED7-BEBB-CBE92E43E99A}" presName="nodeFollowingNodes" presStyleLbl="node1" presStyleIdx="3" presStyleCnt="5">
        <dgm:presLayoutVars>
          <dgm:bulletEnabled val="1"/>
        </dgm:presLayoutVars>
      </dgm:prSet>
      <dgm:spPr/>
      <dgm:t>
        <a:bodyPr/>
        <a:lstStyle/>
        <a:p>
          <a:endParaRPr lang="en-US"/>
        </a:p>
      </dgm:t>
    </dgm:pt>
    <dgm:pt modelId="{0D3514CF-31C1-4C3D-9C40-C3059FE8AAD0}" type="pres">
      <dgm:prSet presAssocID="{F81F1F64-3C29-4459-B08E-D2F3649C195C}" presName="nodeFollowingNodes" presStyleLbl="node1" presStyleIdx="4" presStyleCnt="5" custRadScaleRad="94026" custRadScaleInc="-13737">
        <dgm:presLayoutVars>
          <dgm:bulletEnabled val="1"/>
        </dgm:presLayoutVars>
      </dgm:prSet>
      <dgm:spPr/>
      <dgm:t>
        <a:bodyPr/>
        <a:lstStyle/>
        <a:p>
          <a:endParaRPr lang="en-US"/>
        </a:p>
      </dgm:t>
    </dgm:pt>
  </dgm:ptLst>
  <dgm:cxnLst>
    <dgm:cxn modelId="{1D465403-F2B8-4AEA-82BE-0815D171A30A}" srcId="{375B6C3E-5D50-445F-A028-2D47428D9E9D}" destId="{F81F1F64-3C29-4459-B08E-D2F3649C195C}" srcOrd="4" destOrd="0" parTransId="{28198558-704E-4CA9-9C2A-19BAF5E53D55}" sibTransId="{3D537D85-EA06-495D-AE7F-CA0FD7EE6C5C}"/>
    <dgm:cxn modelId="{E2746D9E-EE22-47A0-93A7-5CA48E1B1FC3}" type="presOf" srcId="{D0438B97-DC2E-4ED7-BEBB-CBE92E43E99A}" destId="{EA4BAB70-ADD1-46AD-9A8C-A39C7A222E2E}" srcOrd="0" destOrd="0" presId="urn:microsoft.com/office/officeart/2005/8/layout/cycle3"/>
    <dgm:cxn modelId="{5642C3BB-7AC4-4661-9CA7-288ADA74E839}" type="presOf" srcId="{F81F1F64-3C29-4459-B08E-D2F3649C195C}" destId="{0D3514CF-31C1-4C3D-9C40-C3059FE8AAD0}" srcOrd="0" destOrd="0" presId="urn:microsoft.com/office/officeart/2005/8/layout/cycle3"/>
    <dgm:cxn modelId="{D817E32D-7D69-4CB4-ADA2-24027A2C426E}" srcId="{375B6C3E-5D50-445F-A028-2D47428D9E9D}" destId="{2833B496-750B-4D05-BD09-1E8B149FE668}" srcOrd="0" destOrd="0" parTransId="{765608D3-8ED1-4FF2-87E9-D41FEF079892}" sibTransId="{0FDC86C4-F8E1-4824-A88F-66B8B3561065}"/>
    <dgm:cxn modelId="{507A95A8-BF36-4323-B43B-1B95E14CEFED}" srcId="{375B6C3E-5D50-445F-A028-2D47428D9E9D}" destId="{D0438B97-DC2E-4ED7-BEBB-CBE92E43E99A}" srcOrd="3" destOrd="0" parTransId="{BF9FF99B-F782-4605-B4A8-F68EF28AC06B}" sibTransId="{EE4C66B1-9BD4-46F5-AFFD-9EB4B7283555}"/>
    <dgm:cxn modelId="{44EEC306-45D8-4D7E-A63A-7E8778A6BD0F}" type="presOf" srcId="{375B6C3E-5D50-445F-A028-2D47428D9E9D}" destId="{B40E1C39-7780-4853-811D-22079755A0E2}" srcOrd="0" destOrd="0" presId="urn:microsoft.com/office/officeart/2005/8/layout/cycle3"/>
    <dgm:cxn modelId="{F38E034F-7A94-4400-BE32-2FC65E8E1A97}" type="presOf" srcId="{2833B496-750B-4D05-BD09-1E8B149FE668}" destId="{1D75041E-98A7-41A4-B9DB-50037C656E11}" srcOrd="0" destOrd="0" presId="urn:microsoft.com/office/officeart/2005/8/layout/cycle3"/>
    <dgm:cxn modelId="{300597B8-7594-4C07-B8D0-5D144C632EBE}" type="presOf" srcId="{0FDC86C4-F8E1-4824-A88F-66B8B3561065}" destId="{BB187FB0-9FA7-4A38-83B3-7F9342FD0C49}" srcOrd="0" destOrd="0" presId="urn:microsoft.com/office/officeart/2005/8/layout/cycle3"/>
    <dgm:cxn modelId="{5F334EE7-950A-4D34-A00F-F45D55A51392}" type="presOf" srcId="{69811CCC-F990-4F25-96ED-B26751C7B3DD}" destId="{187A442E-77E9-49F3-A12A-097E9FE60DA8}" srcOrd="0" destOrd="0" presId="urn:microsoft.com/office/officeart/2005/8/layout/cycle3"/>
    <dgm:cxn modelId="{2FA54390-4D52-4CC0-BE70-E6217842369C}" type="presOf" srcId="{CB73D75C-0D31-4CA3-963A-7E7F29A4B857}" destId="{6BE80590-5633-4BDF-96C8-FF891884CFEF}" srcOrd="0" destOrd="0" presId="urn:microsoft.com/office/officeart/2005/8/layout/cycle3"/>
    <dgm:cxn modelId="{D023719E-8510-4343-A2D3-6EF9F849175C}" srcId="{375B6C3E-5D50-445F-A028-2D47428D9E9D}" destId="{CB73D75C-0D31-4CA3-963A-7E7F29A4B857}" srcOrd="2" destOrd="0" parTransId="{1477AC2E-1B9F-448A-A419-376BFFB0F145}" sibTransId="{C6388468-6325-43C9-962A-0EE2C1E24CE3}"/>
    <dgm:cxn modelId="{F29D3550-5CA6-4D25-B609-32359E261124}" srcId="{375B6C3E-5D50-445F-A028-2D47428D9E9D}" destId="{69811CCC-F990-4F25-96ED-B26751C7B3DD}" srcOrd="1" destOrd="0" parTransId="{1A2BEF09-BAF7-4C56-8432-42694D7B7A09}" sibTransId="{C1E16ABC-A7E1-460A-B5A9-BDCA8F14BBED}"/>
    <dgm:cxn modelId="{D6A84694-C207-4AE3-98B6-069BBF4C0A2A}" type="presParOf" srcId="{B40E1C39-7780-4853-811D-22079755A0E2}" destId="{D923972C-3CDE-43F8-A388-3EC994C371FC}" srcOrd="0" destOrd="0" presId="urn:microsoft.com/office/officeart/2005/8/layout/cycle3"/>
    <dgm:cxn modelId="{65D8CE9C-FF96-48EA-B264-DC234B76B611}" type="presParOf" srcId="{D923972C-3CDE-43F8-A388-3EC994C371FC}" destId="{1D75041E-98A7-41A4-B9DB-50037C656E11}" srcOrd="0" destOrd="0" presId="urn:microsoft.com/office/officeart/2005/8/layout/cycle3"/>
    <dgm:cxn modelId="{9EFC9E5C-8AE6-4C78-BD09-849CA32C092D}" type="presParOf" srcId="{D923972C-3CDE-43F8-A388-3EC994C371FC}" destId="{BB187FB0-9FA7-4A38-83B3-7F9342FD0C49}" srcOrd="1" destOrd="0" presId="urn:microsoft.com/office/officeart/2005/8/layout/cycle3"/>
    <dgm:cxn modelId="{A8E82F6E-DE0D-4373-B0F1-AACD885E8145}" type="presParOf" srcId="{D923972C-3CDE-43F8-A388-3EC994C371FC}" destId="{187A442E-77E9-49F3-A12A-097E9FE60DA8}" srcOrd="2" destOrd="0" presId="urn:microsoft.com/office/officeart/2005/8/layout/cycle3"/>
    <dgm:cxn modelId="{EC1E06CB-F3DD-415C-924A-3030270AC648}" type="presParOf" srcId="{D923972C-3CDE-43F8-A388-3EC994C371FC}" destId="{6BE80590-5633-4BDF-96C8-FF891884CFEF}" srcOrd="3" destOrd="0" presId="urn:microsoft.com/office/officeart/2005/8/layout/cycle3"/>
    <dgm:cxn modelId="{07C563DE-5EE5-4828-94A4-6924ACDE97DA}" type="presParOf" srcId="{D923972C-3CDE-43F8-A388-3EC994C371FC}" destId="{EA4BAB70-ADD1-46AD-9A8C-A39C7A222E2E}" srcOrd="4" destOrd="0" presId="urn:microsoft.com/office/officeart/2005/8/layout/cycle3"/>
    <dgm:cxn modelId="{D8B026C2-DBC2-4DD0-814D-BA7B970E7F5B}" type="presParOf" srcId="{D923972C-3CDE-43F8-A388-3EC994C371FC}" destId="{0D3514CF-31C1-4C3D-9C40-C3059FE8AAD0}"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F90F5-EF69-4C8D-928E-E35944440E0F}">
      <dsp:nvSpPr>
        <dsp:cNvPr id="0" name=""/>
        <dsp:cNvSpPr/>
      </dsp:nvSpPr>
      <dsp:spPr>
        <a:xfrm>
          <a:off x="0" y="18719"/>
          <a:ext cx="8229600" cy="19983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A </a:t>
          </a:r>
          <a:r>
            <a:rPr lang="en-US" sz="2800" b="1" kern="1200" dirty="0" smtClean="0"/>
            <a:t>goal</a:t>
          </a:r>
          <a:r>
            <a:rPr lang="en-US" sz="2800" kern="1200" dirty="0" smtClean="0"/>
            <a:t> is a desired result a individual or unit envisions, plans and commits to achieve—a personal or organizational desired end-point in some sort of assumed development</a:t>
          </a:r>
          <a:endParaRPr lang="en-US" sz="2800" kern="1200" dirty="0"/>
        </a:p>
      </dsp:txBody>
      <dsp:txXfrm>
        <a:off x="97552" y="116271"/>
        <a:ext cx="8034496" cy="1803256"/>
      </dsp:txXfrm>
    </dsp:sp>
    <dsp:sp modelId="{AD2F25B7-3F59-4349-87C5-0F85CD7F1927}">
      <dsp:nvSpPr>
        <dsp:cNvPr id="0" name=""/>
        <dsp:cNvSpPr/>
      </dsp:nvSpPr>
      <dsp:spPr>
        <a:xfrm>
          <a:off x="0" y="2097720"/>
          <a:ext cx="8229600" cy="19983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t>Goal-setting</a:t>
          </a:r>
          <a:r>
            <a:rPr lang="en-US" sz="2800" kern="1200" dirty="0" smtClean="0"/>
            <a:t> involves establishing specific, measurable, attainable, realistic and time-targeted objectives – in a group this is done collaboratively</a:t>
          </a:r>
          <a:endParaRPr lang="en-US" sz="2800" kern="1200" dirty="0"/>
        </a:p>
      </dsp:txBody>
      <dsp:txXfrm>
        <a:off x="97552" y="2195272"/>
        <a:ext cx="8034496" cy="18032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F90F5-EF69-4C8D-928E-E35944440E0F}">
      <dsp:nvSpPr>
        <dsp:cNvPr id="0" name=""/>
        <dsp:cNvSpPr/>
      </dsp:nvSpPr>
      <dsp:spPr>
        <a:xfrm>
          <a:off x="0" y="228602"/>
          <a:ext cx="8229600" cy="1670321"/>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A </a:t>
          </a:r>
          <a:r>
            <a:rPr lang="en-US" sz="1800" b="1" kern="1200" dirty="0" smtClean="0"/>
            <a:t>procedure</a:t>
          </a:r>
          <a:r>
            <a:rPr lang="en-US" sz="1800" kern="1200" dirty="0" smtClean="0"/>
            <a:t> is a way in which one works to accomplish a task. It can therefore be a sequence of steps that include preparation, conduct and completion of a task. Each step can be a sequence of activities and each activity a sequence of actions. </a:t>
          </a:r>
          <a:endParaRPr lang="en-US" sz="1800" kern="1200" dirty="0"/>
        </a:p>
      </dsp:txBody>
      <dsp:txXfrm>
        <a:off x="81538" y="310140"/>
        <a:ext cx="8066524" cy="1507245"/>
      </dsp:txXfrm>
    </dsp:sp>
    <dsp:sp modelId="{AD2F25B7-3F59-4349-87C5-0F85CD7F1927}">
      <dsp:nvSpPr>
        <dsp:cNvPr id="0" name=""/>
        <dsp:cNvSpPr/>
      </dsp:nvSpPr>
      <dsp:spPr>
        <a:xfrm>
          <a:off x="0" y="1950763"/>
          <a:ext cx="8229600" cy="1935434"/>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t>Processes</a:t>
          </a:r>
          <a:r>
            <a:rPr lang="en-US" sz="1800" kern="1200" dirty="0" smtClean="0"/>
            <a:t> produce results by converting, transforming or simply using inputs to create outputs. </a:t>
          </a:r>
        </a:p>
        <a:p>
          <a:pPr lvl="0" algn="l" defTabSz="800100" rtl="0">
            <a:lnSpc>
              <a:spcPct val="90000"/>
            </a:lnSpc>
            <a:spcBef>
              <a:spcPct val="0"/>
            </a:spcBef>
            <a:spcAft>
              <a:spcPct val="35000"/>
            </a:spcAft>
          </a:pPr>
          <a:r>
            <a:rPr lang="en-US" sz="1800" kern="1200" dirty="0" smtClean="0"/>
            <a:t>An input could be material, information, people or a set of conditions and these are passed through a sequence of stages during which they are either used, transformed or their status changed to emerge as an output with different characteristics. </a:t>
          </a:r>
          <a:endParaRPr lang="en-US" sz="1800" kern="1200" dirty="0"/>
        </a:p>
      </dsp:txBody>
      <dsp:txXfrm>
        <a:off x="94480" y="2045243"/>
        <a:ext cx="8040640" cy="17464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F90F5-EF69-4C8D-928E-E35944440E0F}">
      <dsp:nvSpPr>
        <dsp:cNvPr id="0" name=""/>
        <dsp:cNvSpPr/>
      </dsp:nvSpPr>
      <dsp:spPr>
        <a:xfrm>
          <a:off x="0" y="92272"/>
          <a:ext cx="8229600" cy="19348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We tend to </a:t>
          </a:r>
          <a:r>
            <a:rPr lang="en-US" sz="2100" i="1" kern="1200" dirty="0" smtClean="0"/>
            <a:t>start and stop </a:t>
          </a:r>
          <a:r>
            <a:rPr lang="en-US" sz="2100" b="1" kern="1200" dirty="0" smtClean="0"/>
            <a:t>processes</a:t>
          </a:r>
          <a:r>
            <a:rPr lang="en-US" sz="2100" kern="1200" dirty="0" smtClean="0"/>
            <a:t>. </a:t>
          </a:r>
        </a:p>
        <a:p>
          <a:pPr lvl="0" algn="l" defTabSz="933450" rtl="0">
            <a:lnSpc>
              <a:spcPct val="90000"/>
            </a:lnSpc>
            <a:spcBef>
              <a:spcPct val="0"/>
            </a:spcBef>
            <a:spcAft>
              <a:spcPct val="35000"/>
            </a:spcAft>
          </a:pPr>
          <a:r>
            <a:rPr lang="en-US" sz="2100" kern="1200" dirty="0" smtClean="0"/>
            <a:t>We </a:t>
          </a:r>
          <a:r>
            <a:rPr lang="en-US" sz="2100" b="0" i="1" kern="1200" dirty="0" smtClean="0"/>
            <a:t>implement</a:t>
          </a:r>
          <a:r>
            <a:rPr lang="en-US" sz="2100" b="1" kern="1200" dirty="0" smtClean="0"/>
            <a:t> procedures </a:t>
          </a:r>
          <a:r>
            <a:rPr lang="en-US" sz="2100" kern="1200" dirty="0" smtClean="0"/>
            <a:t>and commence and complete them. </a:t>
          </a:r>
        </a:p>
        <a:p>
          <a:pPr lvl="0" algn="l" defTabSz="933450" rtl="0">
            <a:lnSpc>
              <a:spcPct val="90000"/>
            </a:lnSpc>
            <a:spcBef>
              <a:spcPct val="0"/>
            </a:spcBef>
            <a:spcAft>
              <a:spcPct val="35000"/>
            </a:spcAft>
          </a:pPr>
          <a:r>
            <a:rPr lang="en-US" sz="2100" kern="1200" dirty="0" smtClean="0"/>
            <a:t>We process information. For example, we do not procedure information but we may employ a procedure to process information.</a:t>
          </a:r>
          <a:endParaRPr lang="en-US" sz="2100" kern="1200" dirty="0"/>
        </a:p>
      </dsp:txBody>
      <dsp:txXfrm>
        <a:off x="94453" y="186725"/>
        <a:ext cx="8040694" cy="1745981"/>
      </dsp:txXfrm>
    </dsp:sp>
    <dsp:sp modelId="{AD2F25B7-3F59-4349-87C5-0F85CD7F1927}">
      <dsp:nvSpPr>
        <dsp:cNvPr id="0" name=""/>
        <dsp:cNvSpPr/>
      </dsp:nvSpPr>
      <dsp:spPr>
        <a:xfrm>
          <a:off x="0" y="2087640"/>
          <a:ext cx="8229600" cy="193488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0" kern="1200" dirty="0" smtClean="0"/>
            <a:t>We set </a:t>
          </a:r>
          <a:r>
            <a:rPr lang="en-US" sz="2100" b="1" kern="1200" dirty="0" smtClean="0"/>
            <a:t>goals</a:t>
          </a:r>
          <a:r>
            <a:rPr lang="en-US" sz="2100" b="0" kern="1200" dirty="0" smtClean="0"/>
            <a:t>, and employ </a:t>
          </a:r>
          <a:r>
            <a:rPr lang="en-US" sz="2100" b="1" kern="1200" dirty="0" smtClean="0"/>
            <a:t>processes</a:t>
          </a:r>
          <a:r>
            <a:rPr lang="en-US" sz="2100" b="0" kern="1200" dirty="0" smtClean="0"/>
            <a:t> and </a:t>
          </a:r>
          <a:r>
            <a:rPr lang="en-US" sz="2100" b="1" kern="1200" dirty="0" smtClean="0"/>
            <a:t>procedures </a:t>
          </a:r>
          <a:r>
            <a:rPr lang="en-US" sz="2100" b="0" kern="1200" dirty="0" smtClean="0"/>
            <a:t>to accomplish them. </a:t>
          </a:r>
        </a:p>
        <a:p>
          <a:pPr lvl="0" algn="l" defTabSz="933450" rtl="0">
            <a:lnSpc>
              <a:spcPct val="90000"/>
            </a:lnSpc>
            <a:spcBef>
              <a:spcPct val="0"/>
            </a:spcBef>
            <a:spcAft>
              <a:spcPct val="35000"/>
            </a:spcAft>
          </a:pPr>
          <a:r>
            <a:rPr lang="en-US" sz="2100" b="0" kern="1200" dirty="0" smtClean="0"/>
            <a:t>Goals are often broken down into </a:t>
          </a:r>
          <a:r>
            <a:rPr lang="en-US" sz="2100" b="1" kern="1200" dirty="0" smtClean="0"/>
            <a:t>action items </a:t>
          </a:r>
          <a:r>
            <a:rPr lang="en-US" sz="2100" b="0" kern="1200" dirty="0" smtClean="0"/>
            <a:t>to accomplish the goals, </a:t>
          </a:r>
          <a:r>
            <a:rPr lang="en-US" sz="2100" b="1" kern="1200" dirty="0" smtClean="0"/>
            <a:t>measurement procedures</a:t>
          </a:r>
          <a:r>
            <a:rPr lang="en-US" sz="2100" b="0" kern="1200" dirty="0" smtClean="0"/>
            <a:t>, and a timeline – a finite period or deadline - in which to complete the action items</a:t>
          </a:r>
          <a:r>
            <a:rPr lang="en-US" sz="2100" b="1" kern="1200" dirty="0" smtClean="0"/>
            <a:t>.</a:t>
          </a:r>
          <a:endParaRPr lang="en-US" sz="2100" kern="1200" dirty="0"/>
        </a:p>
      </dsp:txBody>
      <dsp:txXfrm>
        <a:off x="94453" y="2182093"/>
        <a:ext cx="8040694" cy="17459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87FB0-9FA7-4A38-83B3-7F9342FD0C49}">
      <dsp:nvSpPr>
        <dsp:cNvPr id="0" name=""/>
        <dsp:cNvSpPr/>
      </dsp:nvSpPr>
      <dsp:spPr>
        <a:xfrm>
          <a:off x="1572155" y="-23076"/>
          <a:ext cx="4018489" cy="4018489"/>
        </a:xfrm>
        <a:prstGeom prst="circularArrow">
          <a:avLst>
            <a:gd name="adj1" fmla="val 5544"/>
            <a:gd name="adj2" fmla="val 330680"/>
            <a:gd name="adj3" fmla="val 13788934"/>
            <a:gd name="adj4" fmla="val 17378052"/>
            <a:gd name="adj5" fmla="val 5757"/>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1D75041E-98A7-41A4-B9DB-50037C656E11}">
      <dsp:nvSpPr>
        <dsp:cNvPr id="0" name=""/>
        <dsp:cNvSpPr/>
      </dsp:nvSpPr>
      <dsp:spPr>
        <a:xfrm>
          <a:off x="2645829" y="1511"/>
          <a:ext cx="1871141" cy="93557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Establish Goals</a:t>
          </a:r>
          <a:endParaRPr lang="en-US" sz="1600" b="1" kern="1200" dirty="0"/>
        </a:p>
      </dsp:txBody>
      <dsp:txXfrm>
        <a:off x="2691500" y="47182"/>
        <a:ext cx="1779799" cy="844228"/>
      </dsp:txXfrm>
    </dsp:sp>
    <dsp:sp modelId="{187A442E-77E9-49F3-A12A-097E9FE60DA8}">
      <dsp:nvSpPr>
        <dsp:cNvPr id="0" name=""/>
        <dsp:cNvSpPr/>
      </dsp:nvSpPr>
      <dsp:spPr>
        <a:xfrm>
          <a:off x="4305295" y="1371602"/>
          <a:ext cx="1871141" cy="93557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Develop Action Items, Measures, Set Timelines </a:t>
          </a:r>
          <a:endParaRPr lang="en-US" sz="1600" b="1" kern="1200" dirty="0"/>
        </a:p>
      </dsp:txBody>
      <dsp:txXfrm>
        <a:off x="4350966" y="1417273"/>
        <a:ext cx="1779799" cy="844228"/>
      </dsp:txXfrm>
    </dsp:sp>
    <dsp:sp modelId="{6BE80590-5633-4BDF-96C8-FF891884CFEF}">
      <dsp:nvSpPr>
        <dsp:cNvPr id="0" name=""/>
        <dsp:cNvSpPr/>
      </dsp:nvSpPr>
      <dsp:spPr>
        <a:xfrm>
          <a:off x="3653082" y="3101518"/>
          <a:ext cx="1871141" cy="93557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Implement the Plan and Gather Data</a:t>
          </a:r>
          <a:endParaRPr lang="en-US" sz="1600" b="1" kern="1200" dirty="0"/>
        </a:p>
      </dsp:txBody>
      <dsp:txXfrm>
        <a:off x="3698753" y="3147189"/>
        <a:ext cx="1779799" cy="844228"/>
      </dsp:txXfrm>
    </dsp:sp>
    <dsp:sp modelId="{EA4BAB70-ADD1-46AD-9A8C-A39C7A222E2E}">
      <dsp:nvSpPr>
        <dsp:cNvPr id="0" name=""/>
        <dsp:cNvSpPr/>
      </dsp:nvSpPr>
      <dsp:spPr>
        <a:xfrm>
          <a:off x="1638575" y="3101518"/>
          <a:ext cx="1871141" cy="935570"/>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Analyze, Interpret and Evaluate results</a:t>
          </a:r>
          <a:endParaRPr lang="en-US" sz="1600" b="1" kern="1200" dirty="0"/>
        </a:p>
      </dsp:txBody>
      <dsp:txXfrm>
        <a:off x="1684246" y="3147189"/>
        <a:ext cx="1779799" cy="844228"/>
      </dsp:txXfrm>
    </dsp:sp>
    <dsp:sp modelId="{0D3514CF-31C1-4C3D-9C40-C3059FE8AAD0}">
      <dsp:nvSpPr>
        <dsp:cNvPr id="0" name=""/>
        <dsp:cNvSpPr/>
      </dsp:nvSpPr>
      <dsp:spPr>
        <a:xfrm>
          <a:off x="1057870" y="1442069"/>
          <a:ext cx="1871141" cy="935570"/>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Modify and Improve Goals, Outcomes, and Processes</a:t>
          </a:r>
          <a:endParaRPr lang="en-US" sz="1600" b="1" kern="1200" dirty="0"/>
        </a:p>
      </dsp:txBody>
      <dsp:txXfrm>
        <a:off x="1103541" y="1487740"/>
        <a:ext cx="1779799" cy="8442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7CF840D0-4D86-4458-BCAE-A7DB9DC88365}" type="datetimeFigureOut">
              <a:rPr lang="en-US"/>
              <a:pPr>
                <a:defRPr/>
              </a:pPr>
              <a:t>1/11/2013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887A86CC-D6D7-49E3-A1A7-B505C8405E5F}" type="slidenum">
              <a:rPr lang="en-US"/>
              <a:pPr>
                <a:defRPr/>
              </a:pPr>
              <a:t>‹#›</a:t>
            </a:fld>
            <a:endParaRPr lang="en-US" dirty="0"/>
          </a:p>
        </p:txBody>
      </p:sp>
    </p:spTree>
    <p:extLst>
      <p:ext uri="{BB962C8B-B14F-4D97-AF65-F5344CB8AC3E}">
        <p14:creationId xmlns:p14="http://schemas.microsoft.com/office/powerpoint/2010/main" val="2533433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12288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885"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886"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122887"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EA8FA7D-24BF-40B7-B54D-E7E2874E6B38}" type="slidenum">
              <a:rPr lang="en-US"/>
              <a:pPr>
                <a:defRPr/>
              </a:pPr>
              <a:t>‹#›</a:t>
            </a:fld>
            <a:endParaRPr lang="en-US" dirty="0"/>
          </a:p>
        </p:txBody>
      </p:sp>
    </p:spTree>
    <p:extLst>
      <p:ext uri="{BB962C8B-B14F-4D97-AF65-F5344CB8AC3E}">
        <p14:creationId xmlns:p14="http://schemas.microsoft.com/office/powerpoint/2010/main" val="1489262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D5EB547-F55B-4CC4-9E9A-5A14887A2958}" type="slidenum">
              <a:rPr lang="en-US" smtClean="0"/>
              <a:pPr>
                <a:defRPr/>
              </a:pPr>
              <a:t>‹#›</a:t>
            </a:fld>
            <a:endParaRPr lang="en-US" dirty="0"/>
          </a:p>
        </p:txBody>
      </p:sp>
    </p:spTree>
    <p:extLst>
      <p:ext uri="{BB962C8B-B14F-4D97-AF65-F5344CB8AC3E}">
        <p14:creationId xmlns:p14="http://schemas.microsoft.com/office/powerpoint/2010/main" val="282457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1EAB301-EF23-4684-969A-963CDA901333}" type="slidenum">
              <a:rPr lang="en-US" smtClean="0"/>
              <a:pPr>
                <a:defRPr/>
              </a:pPr>
              <a:t>‹#›</a:t>
            </a:fld>
            <a:endParaRPr lang="en-US" dirty="0"/>
          </a:p>
        </p:txBody>
      </p:sp>
    </p:spTree>
    <p:extLst>
      <p:ext uri="{BB962C8B-B14F-4D97-AF65-F5344CB8AC3E}">
        <p14:creationId xmlns:p14="http://schemas.microsoft.com/office/powerpoint/2010/main" val="1865139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C07D542-E6C6-45CA-8A37-63542ABE8E60}" type="slidenum">
              <a:rPr lang="en-US" smtClean="0"/>
              <a:pPr>
                <a:defRPr/>
              </a:pPr>
              <a:t>‹#›</a:t>
            </a:fld>
            <a:endParaRPr lang="en-US" dirty="0"/>
          </a:p>
        </p:txBody>
      </p:sp>
    </p:spTree>
    <p:extLst>
      <p:ext uri="{BB962C8B-B14F-4D97-AF65-F5344CB8AC3E}">
        <p14:creationId xmlns:p14="http://schemas.microsoft.com/office/powerpoint/2010/main" val="54397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3782119-78DB-442D-BC9B-EF2A141B5D85}" type="slidenum">
              <a:rPr lang="en-US" smtClean="0"/>
              <a:pPr>
                <a:defRPr/>
              </a:pPr>
              <a:t>‹#›</a:t>
            </a:fld>
            <a:endParaRPr lang="en-US" dirty="0"/>
          </a:p>
        </p:txBody>
      </p:sp>
    </p:spTree>
    <p:extLst>
      <p:ext uri="{BB962C8B-B14F-4D97-AF65-F5344CB8AC3E}">
        <p14:creationId xmlns:p14="http://schemas.microsoft.com/office/powerpoint/2010/main" val="277481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74D03B6-F85A-4C0D-8C18-83FC65E986C6}" type="slidenum">
              <a:rPr lang="en-US" smtClean="0"/>
              <a:pPr>
                <a:defRPr/>
              </a:pPr>
              <a:t>‹#›</a:t>
            </a:fld>
            <a:endParaRPr lang="en-US" dirty="0"/>
          </a:p>
        </p:txBody>
      </p:sp>
    </p:spTree>
    <p:extLst>
      <p:ext uri="{BB962C8B-B14F-4D97-AF65-F5344CB8AC3E}">
        <p14:creationId xmlns:p14="http://schemas.microsoft.com/office/powerpoint/2010/main" val="193921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BC28F3B-2AB7-461E-A5CA-0EF4432E324D}" type="slidenum">
              <a:rPr lang="en-US" smtClean="0"/>
              <a:pPr>
                <a:defRPr/>
              </a:pPr>
              <a:t>‹#›</a:t>
            </a:fld>
            <a:endParaRPr lang="en-US" dirty="0"/>
          </a:p>
        </p:txBody>
      </p:sp>
    </p:spTree>
    <p:extLst>
      <p:ext uri="{BB962C8B-B14F-4D97-AF65-F5344CB8AC3E}">
        <p14:creationId xmlns:p14="http://schemas.microsoft.com/office/powerpoint/2010/main" val="291566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49CD1E5-09AC-4563-BA14-8751A8D9B28D}" type="slidenum">
              <a:rPr lang="en-US" smtClean="0"/>
              <a:pPr>
                <a:defRPr/>
              </a:pPr>
              <a:t>‹#›</a:t>
            </a:fld>
            <a:endParaRPr lang="en-US" dirty="0"/>
          </a:p>
        </p:txBody>
      </p:sp>
    </p:spTree>
    <p:extLst>
      <p:ext uri="{BB962C8B-B14F-4D97-AF65-F5344CB8AC3E}">
        <p14:creationId xmlns:p14="http://schemas.microsoft.com/office/powerpoint/2010/main" val="201422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EC89588-0A36-4B2F-96ED-51CC6B38BF6B}" type="slidenum">
              <a:rPr lang="en-US" smtClean="0"/>
              <a:pPr>
                <a:defRPr/>
              </a:pPr>
              <a:t>‹#›</a:t>
            </a:fld>
            <a:endParaRPr lang="en-US" dirty="0"/>
          </a:p>
        </p:txBody>
      </p:sp>
    </p:spTree>
    <p:extLst>
      <p:ext uri="{BB962C8B-B14F-4D97-AF65-F5344CB8AC3E}">
        <p14:creationId xmlns:p14="http://schemas.microsoft.com/office/powerpoint/2010/main" val="221833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6515D21-6D40-4E45-9A04-E47F1B8350AF}" type="slidenum">
              <a:rPr lang="en-US" smtClean="0"/>
              <a:pPr>
                <a:defRPr/>
              </a:pPr>
              <a:t>‹#›</a:t>
            </a:fld>
            <a:endParaRPr lang="en-US" dirty="0"/>
          </a:p>
        </p:txBody>
      </p:sp>
    </p:spTree>
    <p:extLst>
      <p:ext uri="{BB962C8B-B14F-4D97-AF65-F5344CB8AC3E}">
        <p14:creationId xmlns:p14="http://schemas.microsoft.com/office/powerpoint/2010/main" val="153972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824C8F3-31A7-474A-8622-0839F36812BA}" type="slidenum">
              <a:rPr lang="en-US" smtClean="0"/>
              <a:pPr>
                <a:defRPr/>
              </a:pPr>
              <a:t>‹#›</a:t>
            </a:fld>
            <a:endParaRPr lang="en-US" dirty="0"/>
          </a:p>
        </p:txBody>
      </p:sp>
    </p:spTree>
    <p:extLst>
      <p:ext uri="{BB962C8B-B14F-4D97-AF65-F5344CB8AC3E}">
        <p14:creationId xmlns:p14="http://schemas.microsoft.com/office/powerpoint/2010/main" val="155723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8F26F9A-AC0D-4061-9587-5952EE1F4634}" type="slidenum">
              <a:rPr lang="en-US" smtClean="0"/>
              <a:pPr>
                <a:defRPr/>
              </a:pPr>
              <a:t>‹#›</a:t>
            </a:fld>
            <a:endParaRPr lang="en-US" dirty="0"/>
          </a:p>
        </p:txBody>
      </p:sp>
    </p:spTree>
    <p:extLst>
      <p:ext uri="{BB962C8B-B14F-4D97-AF65-F5344CB8AC3E}">
        <p14:creationId xmlns:p14="http://schemas.microsoft.com/office/powerpoint/2010/main" val="285562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C1FD47C-D189-4F14-A560-C0542A44E175}" type="slidenum">
              <a:rPr lang="en-US" smtClean="0"/>
              <a:pPr>
                <a:defRPr/>
              </a:pPr>
              <a:t>‹#›</a:t>
            </a:fld>
            <a:endParaRPr lang="en-US" dirty="0"/>
          </a:p>
        </p:txBody>
      </p:sp>
    </p:spTree>
    <p:extLst>
      <p:ext uri="{BB962C8B-B14F-4D97-AF65-F5344CB8AC3E}">
        <p14:creationId xmlns:p14="http://schemas.microsoft.com/office/powerpoint/2010/main" val="1731875311"/>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pic>
        <p:nvPicPr>
          <p:cNvPr id="3075" name="Picture 16" descr="UFsignatureThemel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6733" y="5334000"/>
            <a:ext cx="1981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itle 1"/>
          <p:cNvSpPr>
            <a:spLocks noGrp="1"/>
          </p:cNvSpPr>
          <p:nvPr>
            <p:ph type="ctrTitle"/>
          </p:nvPr>
        </p:nvSpPr>
        <p:spPr>
          <a:xfrm>
            <a:off x="457200" y="457200"/>
            <a:ext cx="8229600" cy="1828800"/>
          </a:xfrm>
        </p:spPr>
        <p:txBody>
          <a:bodyPr/>
          <a:lstStyle/>
          <a:p>
            <a:pPr eaLnBrk="1" hangingPunct="1">
              <a:defRPr/>
            </a:pPr>
            <a:r>
              <a:rPr lang="en-US" dirty="0" smtClean="0"/>
              <a:t>SACS Coordinators Meeting</a:t>
            </a:r>
            <a:br>
              <a:rPr lang="en-US" dirty="0" smtClean="0"/>
            </a:br>
            <a:r>
              <a:rPr lang="en-US" dirty="0" smtClean="0"/>
              <a:t>Non-Academic Units</a:t>
            </a:r>
          </a:p>
        </p:txBody>
      </p:sp>
      <p:sp>
        <p:nvSpPr>
          <p:cNvPr id="3" name="Subtitle 2"/>
          <p:cNvSpPr>
            <a:spLocks noGrp="1"/>
          </p:cNvSpPr>
          <p:nvPr>
            <p:ph type="subTitle" idx="1"/>
          </p:nvPr>
        </p:nvSpPr>
        <p:spPr>
          <a:xfrm>
            <a:off x="381000" y="2514600"/>
            <a:ext cx="8534400" cy="3124200"/>
          </a:xfrm>
        </p:spPr>
        <p:txBody>
          <a:bodyPr/>
          <a:lstStyle/>
          <a:p>
            <a:pPr eaLnBrk="1" hangingPunct="1">
              <a:defRPr/>
            </a:pPr>
            <a:endParaRPr lang="en-US" sz="2800" dirty="0" smtClean="0"/>
          </a:p>
          <a:p>
            <a:pPr eaLnBrk="1" hangingPunct="1">
              <a:defRPr/>
            </a:pPr>
            <a:r>
              <a:rPr lang="en-US" sz="2800" b="1" dirty="0" smtClean="0">
                <a:solidFill>
                  <a:srgbClr val="000099"/>
                </a:solidFill>
              </a:rPr>
              <a:t>Wednesday, January 9, 2013</a:t>
            </a:r>
          </a:p>
          <a:p>
            <a:pPr eaLnBrk="1" hangingPunct="1">
              <a:defRPr/>
            </a:pPr>
            <a:endParaRPr lang="en-US" dirty="0" smtClean="0">
              <a:solidFill>
                <a:schemeClr val="tx1"/>
              </a:solidFill>
            </a:endParaRPr>
          </a:p>
          <a:p>
            <a:pPr eaLnBrk="1" hangingPunct="1">
              <a:defRPr/>
            </a:pPr>
            <a:r>
              <a:rPr lang="en-US" sz="2800" dirty="0" smtClean="0">
                <a:solidFill>
                  <a:schemeClr val="tx1"/>
                </a:solidFill>
              </a:rPr>
              <a:t>Timothy Brophy – Director, Institutional Assessment</a:t>
            </a:r>
          </a:p>
          <a:p>
            <a:pPr eaLnBrk="1" hangingPunct="1">
              <a:defRPr/>
            </a:pPr>
            <a:r>
              <a:rPr lang="en-US" sz="2800" dirty="0" smtClean="0">
                <a:solidFill>
                  <a:schemeClr val="tx1"/>
                </a:solidFill>
              </a:rPr>
              <a:t>Cheryl Gater – Director, SACS Accreditation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Evidence Provided</a:t>
            </a:r>
            <a:endParaRPr lang="en-US" b="1" dirty="0"/>
          </a:p>
        </p:txBody>
      </p:sp>
      <p:sp>
        <p:nvSpPr>
          <p:cNvPr id="10" name="Content Placeholder 1"/>
          <p:cNvSpPr txBox="1">
            <a:spLocks/>
          </p:cNvSpPr>
          <p:nvPr/>
        </p:nvSpPr>
        <p:spPr>
          <a:xfrm>
            <a:off x="457200" y="1295400"/>
            <a:ext cx="8229600" cy="510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Annual Assessment Data Reporting</a:t>
            </a:r>
          </a:p>
          <a:p>
            <a:pPr marL="914400" lvl="1" indent="-457200" algn="l">
              <a:buFont typeface="Arial" pitchFamily="34" charset="0"/>
              <a:buChar char="•"/>
              <a:defRPr/>
            </a:pPr>
            <a:r>
              <a:rPr lang="en-US" dirty="0" smtClean="0">
                <a:solidFill>
                  <a:srgbClr val="000099"/>
                </a:solidFill>
              </a:rPr>
              <a:t>Reporting </a:t>
            </a:r>
            <a:r>
              <a:rPr lang="en-US" dirty="0" smtClean="0">
                <a:solidFill>
                  <a:srgbClr val="000099"/>
                </a:solidFill>
              </a:rPr>
              <a:t>Results </a:t>
            </a:r>
            <a:endParaRPr lang="en-US" dirty="0" smtClean="0">
              <a:solidFill>
                <a:srgbClr val="000099"/>
              </a:solidFill>
            </a:endParaRPr>
          </a:p>
          <a:p>
            <a:pPr marL="1371600" lvl="2" indent="-457200" algn="l">
              <a:buFont typeface="Arial" pitchFamily="34" charset="0"/>
              <a:buChar char="•"/>
              <a:defRPr/>
            </a:pPr>
            <a:r>
              <a:rPr lang="en-US" dirty="0" smtClean="0">
                <a:solidFill>
                  <a:srgbClr val="000099"/>
                </a:solidFill>
              </a:rPr>
              <a:t>Be </a:t>
            </a:r>
            <a:r>
              <a:rPr lang="en-US" dirty="0" smtClean="0">
                <a:solidFill>
                  <a:srgbClr val="000099"/>
                </a:solidFill>
              </a:rPr>
              <a:t>very </a:t>
            </a:r>
            <a:r>
              <a:rPr lang="en-US" dirty="0" smtClean="0">
                <a:solidFill>
                  <a:srgbClr val="000099"/>
                </a:solidFill>
              </a:rPr>
              <a:t>specific with the results reported</a:t>
            </a:r>
          </a:p>
          <a:p>
            <a:pPr lvl="2" algn="l">
              <a:defRPr/>
            </a:pPr>
            <a:endParaRPr lang="en-US" dirty="0" smtClean="0">
              <a:solidFill>
                <a:srgbClr val="000099"/>
              </a:solidFill>
            </a:endParaRPr>
          </a:p>
          <a:p>
            <a:pPr marL="1371600" lvl="2" indent="-457200" algn="l">
              <a:buFont typeface="Arial" pitchFamily="34" charset="0"/>
              <a:buChar char="•"/>
              <a:defRPr/>
            </a:pPr>
            <a:r>
              <a:rPr lang="en-US" dirty="0" smtClean="0">
                <a:solidFill>
                  <a:srgbClr val="000099"/>
                </a:solidFill>
              </a:rPr>
              <a:t>Include actual data results for each assessment that informs the evaluation of the goal</a:t>
            </a:r>
            <a:endParaRPr lang="en-US" dirty="0" smtClean="0">
              <a:solidFill>
                <a:srgbClr val="000099"/>
              </a:solidFill>
            </a:endParaRP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1133555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Evidence Provided</a:t>
            </a:r>
            <a:endParaRPr lang="en-US" b="1" dirty="0"/>
          </a:p>
        </p:txBody>
      </p:sp>
      <p:sp>
        <p:nvSpPr>
          <p:cNvPr id="10" name="Content Placeholder 1"/>
          <p:cNvSpPr txBox="1">
            <a:spLocks/>
          </p:cNvSpPr>
          <p:nvPr/>
        </p:nvSpPr>
        <p:spPr>
          <a:xfrm>
            <a:off x="457200" y="1295400"/>
            <a:ext cx="8229600" cy="510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Reporting </a:t>
            </a:r>
            <a:r>
              <a:rPr lang="en-US" dirty="0" smtClean="0">
                <a:solidFill>
                  <a:srgbClr val="000099"/>
                </a:solidFill>
              </a:rPr>
              <a:t>Results </a:t>
            </a:r>
            <a:r>
              <a:rPr lang="en-US" dirty="0" smtClean="0">
                <a:solidFill>
                  <a:srgbClr val="000099"/>
                </a:solidFill>
              </a:rPr>
              <a:t>Example</a:t>
            </a:r>
          </a:p>
          <a:p>
            <a:pPr algn="l">
              <a:defRPr/>
            </a:pPr>
            <a:r>
              <a:rPr lang="en-US" dirty="0" smtClean="0">
                <a:solidFill>
                  <a:srgbClr val="000099"/>
                </a:solidFill>
              </a:rPr>
              <a:t>“XYZ </a:t>
            </a:r>
            <a:r>
              <a:rPr lang="en-US" dirty="0" smtClean="0">
                <a:solidFill>
                  <a:srgbClr val="000099"/>
                </a:solidFill>
              </a:rPr>
              <a:t>Report:  Annual revenue for scholarship from traditional alumni reached $198,000 and funding from non-traditional alumni reached $15,000 in 2011-12.  Although the goal of raising $250,000 was not met for 2011-12, the increase was $18,000 over the prior years revenue.”</a:t>
            </a: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2925791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Evidence Provided</a:t>
            </a:r>
            <a:endParaRPr lang="en-US" b="1" dirty="0"/>
          </a:p>
        </p:txBody>
      </p:sp>
      <p:sp>
        <p:nvSpPr>
          <p:cNvPr id="10" name="Content Placeholder 1"/>
          <p:cNvSpPr txBox="1">
            <a:spLocks/>
          </p:cNvSpPr>
          <p:nvPr/>
        </p:nvSpPr>
        <p:spPr>
          <a:xfrm>
            <a:off x="457200" y="1295400"/>
            <a:ext cx="8229600" cy="510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Annual Assessment Data </a:t>
            </a:r>
            <a:r>
              <a:rPr lang="en-US" dirty="0" smtClean="0">
                <a:solidFill>
                  <a:srgbClr val="000099"/>
                </a:solidFill>
              </a:rPr>
              <a:t>Reporting</a:t>
            </a:r>
          </a:p>
          <a:p>
            <a:pPr marL="914400" lvl="1" indent="-457200" algn="l">
              <a:buFont typeface="Arial" pitchFamily="34" charset="0"/>
              <a:buChar char="•"/>
              <a:defRPr/>
            </a:pPr>
            <a:r>
              <a:rPr lang="en-US" dirty="0" smtClean="0">
                <a:solidFill>
                  <a:srgbClr val="000099"/>
                </a:solidFill>
              </a:rPr>
              <a:t>“</a:t>
            </a:r>
            <a:r>
              <a:rPr lang="en-US" dirty="0" smtClean="0">
                <a:solidFill>
                  <a:srgbClr val="000099"/>
                </a:solidFill>
              </a:rPr>
              <a:t>Actions for Improvement” </a:t>
            </a:r>
            <a:endParaRPr lang="en-US" dirty="0" smtClean="0">
              <a:solidFill>
                <a:srgbClr val="000099"/>
              </a:solidFill>
            </a:endParaRPr>
          </a:p>
          <a:p>
            <a:pPr marL="1371600" lvl="2" indent="-457200" algn="l">
              <a:buFont typeface="Arial" pitchFamily="34" charset="0"/>
              <a:buChar char="•"/>
              <a:defRPr/>
            </a:pPr>
            <a:r>
              <a:rPr lang="en-US" dirty="0" smtClean="0">
                <a:solidFill>
                  <a:srgbClr val="000099"/>
                </a:solidFill>
              </a:rPr>
              <a:t>Provide </a:t>
            </a:r>
            <a:r>
              <a:rPr lang="en-US" dirty="0" smtClean="0">
                <a:solidFill>
                  <a:srgbClr val="000099"/>
                </a:solidFill>
              </a:rPr>
              <a:t>documentation of improvements/changes made.  Stating changes is not enough, we have to </a:t>
            </a:r>
            <a:r>
              <a:rPr lang="en-US" i="1" dirty="0" smtClean="0">
                <a:solidFill>
                  <a:srgbClr val="000099"/>
                </a:solidFill>
              </a:rPr>
              <a:t>show</a:t>
            </a:r>
            <a:r>
              <a:rPr lang="en-US" dirty="0" smtClean="0">
                <a:solidFill>
                  <a:srgbClr val="000099"/>
                </a:solidFill>
              </a:rPr>
              <a:t> </a:t>
            </a:r>
            <a:r>
              <a:rPr lang="en-US" dirty="0" smtClean="0">
                <a:solidFill>
                  <a:srgbClr val="000099"/>
                </a:solidFill>
              </a:rPr>
              <a:t>SACS through documentation.</a:t>
            </a:r>
            <a:endParaRPr lang="en-US" dirty="0" smtClean="0">
              <a:solidFill>
                <a:srgbClr val="000099"/>
              </a:solidFill>
            </a:endParaRPr>
          </a:p>
          <a:p>
            <a:pPr lvl="1" algn="l">
              <a:defRPr/>
            </a:pPr>
            <a:endParaRPr lang="en-US" sz="900" dirty="0" smtClean="0">
              <a:solidFill>
                <a:srgbClr val="000099"/>
              </a:solidFill>
            </a:endParaRPr>
          </a:p>
          <a:p>
            <a:pPr lvl="1" algn="l">
              <a:defRPr/>
            </a:pPr>
            <a:endParaRPr lang="en-US" dirty="0" smtClean="0">
              <a:solidFill>
                <a:srgbClr val="000099"/>
              </a:solidFill>
            </a:endParaRPr>
          </a:p>
        </p:txBody>
      </p:sp>
    </p:spTree>
    <p:extLst>
      <p:ext uri="{BB962C8B-B14F-4D97-AF65-F5344CB8AC3E}">
        <p14:creationId xmlns:p14="http://schemas.microsoft.com/office/powerpoint/2010/main" val="227348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Evidence Provided</a:t>
            </a:r>
            <a:endParaRPr lang="en-US" b="1" dirty="0"/>
          </a:p>
        </p:txBody>
      </p:sp>
      <p:sp>
        <p:nvSpPr>
          <p:cNvPr id="10" name="Content Placeholder 1"/>
          <p:cNvSpPr txBox="1">
            <a:spLocks/>
          </p:cNvSpPr>
          <p:nvPr/>
        </p:nvSpPr>
        <p:spPr>
          <a:xfrm>
            <a:off x="457200" y="1295400"/>
            <a:ext cx="8229600" cy="510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Action for Improvement Reporting Example</a:t>
            </a:r>
          </a:p>
          <a:p>
            <a:pPr lvl="1" algn="l">
              <a:defRPr/>
            </a:pPr>
            <a:r>
              <a:rPr lang="en-US" dirty="0" smtClean="0">
                <a:solidFill>
                  <a:srgbClr val="000099"/>
                </a:solidFill>
              </a:rPr>
              <a:t>“The Advisory Council analyzed the results and recommended improvements to the vice president for advancement.  After the vice president’s review and approval, [XYZ improvements] were implemented in the Spring 2012 semester.”  </a:t>
            </a:r>
            <a:r>
              <a:rPr lang="en-US" i="1" dirty="0" smtClean="0">
                <a:solidFill>
                  <a:srgbClr val="000099"/>
                </a:solidFill>
              </a:rPr>
              <a:t>Include evidence such as advisory council meeting minutes and the vice president’s approval.</a:t>
            </a:r>
            <a:endParaRPr lang="en-US" dirty="0" smtClean="0">
              <a:solidFill>
                <a:srgbClr val="000099"/>
              </a:solidFill>
            </a:endParaRP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1759634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Narratives Checklist Review</a:t>
            </a:r>
            <a:endParaRPr lang="en-US" b="1" dirty="0"/>
          </a:p>
        </p:txBody>
      </p:sp>
      <p:sp>
        <p:nvSpPr>
          <p:cNvPr id="10" name="Content Placeholder 1"/>
          <p:cNvSpPr txBox="1">
            <a:spLocks/>
          </p:cNvSpPr>
          <p:nvPr/>
        </p:nvSpPr>
        <p:spPr>
          <a:xfrm>
            <a:off x="457200" y="1295400"/>
            <a:ext cx="8229600" cy="510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Include required documentation</a:t>
            </a:r>
          </a:p>
          <a:p>
            <a:pPr marL="457200" indent="-457200" algn="l">
              <a:buFont typeface="Arial" pitchFamily="34" charset="0"/>
              <a:buChar char="•"/>
              <a:defRPr/>
            </a:pPr>
            <a:endParaRPr lang="en-US" sz="1600" dirty="0" smtClean="0">
              <a:solidFill>
                <a:srgbClr val="000099"/>
              </a:solidFill>
            </a:endParaRPr>
          </a:p>
          <a:p>
            <a:pPr marL="457200" indent="-457200" algn="l">
              <a:buFont typeface="Arial" pitchFamily="34" charset="0"/>
              <a:buChar char="•"/>
              <a:defRPr/>
            </a:pPr>
            <a:r>
              <a:rPr lang="en-US" dirty="0" smtClean="0">
                <a:solidFill>
                  <a:srgbClr val="000099"/>
                </a:solidFill>
              </a:rPr>
              <a:t>Include required policies</a:t>
            </a:r>
          </a:p>
          <a:p>
            <a:pPr marL="457200" indent="-457200" algn="l">
              <a:buFont typeface="Arial" pitchFamily="34" charset="0"/>
              <a:buChar char="•"/>
              <a:defRPr/>
            </a:pPr>
            <a:endParaRPr lang="en-US" sz="1600" dirty="0" smtClean="0">
              <a:solidFill>
                <a:srgbClr val="000099"/>
              </a:solidFill>
            </a:endParaRPr>
          </a:p>
          <a:p>
            <a:pPr marL="457200" indent="-457200" algn="l">
              <a:buFont typeface="Arial" pitchFamily="34" charset="0"/>
              <a:buChar char="•"/>
              <a:defRPr/>
            </a:pPr>
            <a:r>
              <a:rPr lang="en-US" dirty="0" smtClean="0">
                <a:solidFill>
                  <a:srgbClr val="000099"/>
                </a:solidFill>
              </a:rPr>
              <a:t>Avoid future tense and passive voice</a:t>
            </a:r>
          </a:p>
          <a:p>
            <a:pPr marL="457200" indent="-457200" algn="l">
              <a:buFont typeface="Arial" pitchFamily="34" charset="0"/>
              <a:buChar char="•"/>
              <a:defRPr/>
            </a:pPr>
            <a:endParaRPr lang="en-US" sz="1600" dirty="0">
              <a:solidFill>
                <a:srgbClr val="000099"/>
              </a:solidFill>
            </a:endParaRPr>
          </a:p>
          <a:p>
            <a:pPr marL="457200" indent="-457200" algn="l">
              <a:buFont typeface="Arial" pitchFamily="34" charset="0"/>
              <a:buChar char="•"/>
              <a:defRPr/>
            </a:pPr>
            <a:r>
              <a:rPr lang="en-US" dirty="0" smtClean="0">
                <a:solidFill>
                  <a:srgbClr val="000099"/>
                </a:solidFill>
              </a:rPr>
              <a:t>Spell out any acronyms, including UF – be specific!</a:t>
            </a:r>
          </a:p>
          <a:p>
            <a:pPr marL="457200" indent="-457200" algn="l">
              <a:buFont typeface="Arial" pitchFamily="34" charset="0"/>
              <a:buChar char="•"/>
              <a:defRPr/>
            </a:pPr>
            <a:endParaRPr lang="en-US" sz="1600" dirty="0" smtClean="0">
              <a:solidFill>
                <a:srgbClr val="000099"/>
              </a:solidFill>
            </a:endParaRPr>
          </a:p>
          <a:p>
            <a:pPr marL="457200" indent="-457200" algn="l">
              <a:buFont typeface="Arial" pitchFamily="34" charset="0"/>
              <a:buChar char="•"/>
              <a:defRPr/>
            </a:pPr>
            <a:r>
              <a:rPr lang="en-US" dirty="0">
                <a:solidFill>
                  <a:srgbClr val="000099"/>
                </a:solidFill>
              </a:rPr>
              <a:t>Format references as [1], [2], etc.</a:t>
            </a:r>
          </a:p>
          <a:p>
            <a:pPr marL="457200"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2406979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Narratives Checklist Review</a:t>
            </a:r>
            <a:endParaRPr lang="en-US" b="1" dirty="0"/>
          </a:p>
        </p:txBody>
      </p:sp>
      <p:sp>
        <p:nvSpPr>
          <p:cNvPr id="10" name="Content Placeholder 1"/>
          <p:cNvSpPr txBox="1">
            <a:spLocks/>
          </p:cNvSpPr>
          <p:nvPr/>
        </p:nvSpPr>
        <p:spPr>
          <a:xfrm>
            <a:off x="457200" y="1295400"/>
            <a:ext cx="8229600" cy="510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Avoid capitalizing nouns such as university, dean, department unless referring to a proper noun</a:t>
            </a:r>
          </a:p>
          <a:p>
            <a:pPr algn="l">
              <a:defRPr/>
            </a:pPr>
            <a:endParaRPr lang="en-US" sz="2000" dirty="0" smtClean="0">
              <a:solidFill>
                <a:srgbClr val="000099"/>
              </a:solidFill>
            </a:endParaRPr>
          </a:p>
          <a:p>
            <a:pPr marL="457200" indent="-457200" algn="l">
              <a:buFont typeface="Arial" pitchFamily="34" charset="0"/>
              <a:buChar char="•"/>
              <a:defRPr/>
            </a:pPr>
            <a:r>
              <a:rPr lang="en-US" dirty="0" smtClean="0">
                <a:solidFill>
                  <a:srgbClr val="000099"/>
                </a:solidFill>
              </a:rPr>
              <a:t>Include the way in which your requirement applies to off-campus or distance learning programs and students</a:t>
            </a:r>
          </a:p>
          <a:p>
            <a:pPr marL="457200" indent="-457200" algn="l">
              <a:buFont typeface="Arial" pitchFamily="34" charset="0"/>
              <a:buChar char="•"/>
              <a:defRPr/>
            </a:pPr>
            <a:endParaRPr lang="en-US" sz="2000" dirty="0" smtClean="0">
              <a:solidFill>
                <a:srgbClr val="000099"/>
              </a:solidFill>
            </a:endParaRPr>
          </a:p>
        </p:txBody>
      </p:sp>
    </p:spTree>
    <p:extLst>
      <p:ext uri="{BB962C8B-B14F-4D97-AF65-F5344CB8AC3E}">
        <p14:creationId xmlns:p14="http://schemas.microsoft.com/office/powerpoint/2010/main" val="2904414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Discussion and Questions</a:t>
            </a:r>
            <a:endParaRPr lang="en-US" b="1" dirty="0"/>
          </a:p>
        </p:txBody>
      </p:sp>
      <p:sp>
        <p:nvSpPr>
          <p:cNvPr id="10" name="Content Placeholder 1"/>
          <p:cNvSpPr txBox="1">
            <a:spLocks/>
          </p:cNvSpPr>
          <p:nvPr/>
        </p:nvSpPr>
        <p:spPr>
          <a:xfrm>
            <a:off x="457200" y="1524000"/>
            <a:ext cx="8229600" cy="4876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Discussion</a:t>
            </a:r>
          </a:p>
          <a:p>
            <a:pPr algn="l">
              <a:defRPr/>
            </a:pPr>
            <a:endParaRPr lang="en-US" sz="2000" dirty="0" smtClean="0">
              <a:solidFill>
                <a:srgbClr val="000099"/>
              </a:solidFill>
            </a:endParaRPr>
          </a:p>
          <a:p>
            <a:pPr marL="457200" indent="-457200" algn="l">
              <a:buFont typeface="Arial" pitchFamily="34" charset="0"/>
              <a:buChar char="•"/>
              <a:defRPr/>
            </a:pPr>
            <a:r>
              <a:rPr lang="en-US" dirty="0" smtClean="0">
                <a:solidFill>
                  <a:srgbClr val="000099"/>
                </a:solidFill>
              </a:rPr>
              <a:t>Questions</a:t>
            </a:r>
          </a:p>
          <a:p>
            <a:pPr marL="457200" indent="-457200" algn="l">
              <a:buFont typeface="Arial" pitchFamily="34" charset="0"/>
              <a:buChar char="•"/>
              <a:defRPr/>
            </a:pPr>
            <a:endParaRPr lang="en-US" dirty="0">
              <a:solidFill>
                <a:srgbClr val="000099"/>
              </a:solidFill>
            </a:endParaRPr>
          </a:p>
          <a:p>
            <a:pPr marL="457200" indent="-457200" algn="l">
              <a:buFont typeface="Arial" pitchFamily="34" charset="0"/>
              <a:buChar char="•"/>
              <a:defRPr/>
            </a:pPr>
            <a:r>
              <a:rPr lang="en-US" b="1" dirty="0" smtClean="0">
                <a:solidFill>
                  <a:srgbClr val="000099"/>
                </a:solidFill>
              </a:rPr>
              <a:t>THANK YOU!</a:t>
            </a:r>
          </a:p>
          <a:p>
            <a:pPr marL="457200" indent="-457200" algn="l">
              <a:buFont typeface="Arial" pitchFamily="34" charset="0"/>
              <a:buChar char="•"/>
              <a:defRPr/>
            </a:pPr>
            <a:endParaRPr lang="en-US" sz="2000" dirty="0" smtClean="0">
              <a:solidFill>
                <a:srgbClr val="000099"/>
              </a:solidFill>
            </a:endParaRPr>
          </a:p>
        </p:txBody>
      </p:sp>
    </p:spTree>
    <p:extLst>
      <p:ext uri="{BB962C8B-B14F-4D97-AF65-F5344CB8AC3E}">
        <p14:creationId xmlns:p14="http://schemas.microsoft.com/office/powerpoint/2010/main" val="44732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Today’s Agenda</a:t>
            </a:r>
            <a:endParaRPr lang="en-US" b="1" dirty="0"/>
          </a:p>
        </p:txBody>
      </p:sp>
      <p:sp>
        <p:nvSpPr>
          <p:cNvPr id="10" name="Content Placeholder 1"/>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lnSpc>
                <a:spcPct val="150000"/>
              </a:lnSpc>
              <a:buFont typeface="Arial" pitchFamily="34" charset="0"/>
              <a:buChar char="•"/>
              <a:defRPr/>
            </a:pPr>
            <a:r>
              <a:rPr lang="en-US" dirty="0" smtClean="0">
                <a:solidFill>
                  <a:srgbClr val="000099"/>
                </a:solidFill>
              </a:rPr>
              <a:t>Writing  Goals – Measureable, Targeting Outcomes</a:t>
            </a:r>
          </a:p>
          <a:p>
            <a:pPr marL="457200" indent="-457200" algn="l">
              <a:lnSpc>
                <a:spcPct val="150000"/>
              </a:lnSpc>
              <a:buFont typeface="Arial" pitchFamily="34" charset="0"/>
              <a:buChar char="•"/>
              <a:defRPr/>
            </a:pPr>
            <a:r>
              <a:rPr lang="en-US" dirty="0" smtClean="0">
                <a:solidFill>
                  <a:srgbClr val="000099"/>
                </a:solidFill>
              </a:rPr>
              <a:t>Discussion/Reminders</a:t>
            </a:r>
          </a:p>
          <a:p>
            <a:pPr marL="457200" indent="-457200" algn="l">
              <a:lnSpc>
                <a:spcPct val="150000"/>
              </a:lnSpc>
              <a:buFont typeface="Arial" pitchFamily="34" charset="0"/>
              <a:buChar char="•"/>
              <a:defRPr/>
            </a:pPr>
            <a:r>
              <a:rPr lang="en-US" dirty="0" smtClean="0">
                <a:solidFill>
                  <a:srgbClr val="000099"/>
                </a:solidFill>
              </a:rPr>
              <a:t>Questions and Other</a:t>
            </a:r>
            <a:endParaRPr lang="en-US" dirty="0">
              <a:solidFill>
                <a:srgbClr val="000099"/>
              </a:solidFill>
            </a:endParaRPr>
          </a:p>
        </p:txBody>
      </p:sp>
    </p:spTree>
    <p:extLst>
      <p:ext uri="{BB962C8B-B14F-4D97-AF65-F5344CB8AC3E}">
        <p14:creationId xmlns:p14="http://schemas.microsoft.com/office/powerpoint/2010/main" val="31694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Writing Goals</a:t>
            </a:r>
            <a:endParaRPr lang="en-US" b="1" dirty="0"/>
          </a:p>
        </p:txBody>
      </p:sp>
      <p:graphicFrame>
        <p:nvGraphicFramePr>
          <p:cNvPr id="2" name="Diagram 1"/>
          <p:cNvGraphicFramePr/>
          <p:nvPr>
            <p:extLst>
              <p:ext uri="{D42A27DB-BD31-4B8C-83A1-F6EECF244321}">
                <p14:modId xmlns:p14="http://schemas.microsoft.com/office/powerpoint/2010/main" val="325033469"/>
              </p:ext>
            </p:extLst>
          </p:nvPr>
        </p:nvGraphicFramePr>
        <p:xfrm>
          <a:off x="457200" y="1600201"/>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842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graphicEl>
                                              <a:dgm id="{300F90F5-EF69-4C8D-928E-E35944440E0F}"/>
                                            </p:graphicEl>
                                          </p:spTgt>
                                        </p:tgtEl>
                                        <p:attrNameLst>
                                          <p:attrName>style.visibility</p:attrName>
                                        </p:attrNameLst>
                                      </p:cBhvr>
                                      <p:to>
                                        <p:strVal val="visible"/>
                                      </p:to>
                                    </p:set>
                                    <p:anim calcmode="lin" valueType="num">
                                      <p:cBhvr>
                                        <p:cTn id="7" dur="500" fill="hold"/>
                                        <p:tgtEl>
                                          <p:spTgt spid="2">
                                            <p:graphicEl>
                                              <a:dgm id="{300F90F5-EF69-4C8D-928E-E35944440E0F}"/>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300F90F5-EF69-4C8D-928E-E35944440E0F}"/>
                                            </p:graphicEl>
                                          </p:spTgt>
                                        </p:tgtEl>
                                        <p:attrNameLst>
                                          <p:attrName>ppt_h</p:attrName>
                                        </p:attrNameLst>
                                      </p:cBhvr>
                                      <p:tavLst>
                                        <p:tav tm="0">
                                          <p:val>
                                            <p:fltVal val="0"/>
                                          </p:val>
                                        </p:tav>
                                        <p:tav tm="100000">
                                          <p:val>
                                            <p:strVal val="#ppt_h"/>
                                          </p:val>
                                        </p:tav>
                                      </p:tavLst>
                                    </p:anim>
                                    <p:animEffect transition="in" filter="fade">
                                      <p:cBhvr>
                                        <p:cTn id="9" dur="500"/>
                                        <p:tgtEl>
                                          <p:spTgt spid="2">
                                            <p:graphicEl>
                                              <a:dgm id="{300F90F5-EF69-4C8D-928E-E35944440E0F}"/>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graphicEl>
                                              <a:dgm id="{AD2F25B7-3F59-4349-87C5-0F85CD7F1927}"/>
                                            </p:graphicEl>
                                          </p:spTgt>
                                        </p:tgtEl>
                                        <p:attrNameLst>
                                          <p:attrName>style.visibility</p:attrName>
                                        </p:attrNameLst>
                                      </p:cBhvr>
                                      <p:to>
                                        <p:strVal val="visible"/>
                                      </p:to>
                                    </p:set>
                                    <p:anim calcmode="lin" valueType="num">
                                      <p:cBhvr>
                                        <p:cTn id="14" dur="500" fill="hold"/>
                                        <p:tgtEl>
                                          <p:spTgt spid="2">
                                            <p:graphicEl>
                                              <a:dgm id="{AD2F25B7-3F59-4349-87C5-0F85CD7F1927}"/>
                                            </p:graphicEl>
                                          </p:spTgt>
                                        </p:tgtEl>
                                        <p:attrNameLst>
                                          <p:attrName>ppt_w</p:attrName>
                                        </p:attrNameLst>
                                      </p:cBhvr>
                                      <p:tavLst>
                                        <p:tav tm="0">
                                          <p:val>
                                            <p:fltVal val="0"/>
                                          </p:val>
                                        </p:tav>
                                        <p:tav tm="100000">
                                          <p:val>
                                            <p:strVal val="#ppt_w"/>
                                          </p:val>
                                        </p:tav>
                                      </p:tavLst>
                                    </p:anim>
                                    <p:anim calcmode="lin" valueType="num">
                                      <p:cBhvr>
                                        <p:cTn id="15" dur="500" fill="hold"/>
                                        <p:tgtEl>
                                          <p:spTgt spid="2">
                                            <p:graphicEl>
                                              <a:dgm id="{AD2F25B7-3F59-4349-87C5-0F85CD7F1927}"/>
                                            </p:graphicEl>
                                          </p:spTgt>
                                        </p:tgtEl>
                                        <p:attrNameLst>
                                          <p:attrName>ppt_h</p:attrName>
                                        </p:attrNameLst>
                                      </p:cBhvr>
                                      <p:tavLst>
                                        <p:tav tm="0">
                                          <p:val>
                                            <p:fltVal val="0"/>
                                          </p:val>
                                        </p:tav>
                                        <p:tav tm="100000">
                                          <p:val>
                                            <p:strVal val="#ppt_h"/>
                                          </p:val>
                                        </p:tav>
                                      </p:tavLst>
                                    </p:anim>
                                    <p:animEffect transition="in" filter="fade">
                                      <p:cBhvr>
                                        <p:cTn id="16" dur="500"/>
                                        <p:tgtEl>
                                          <p:spTgt spid="2">
                                            <p:graphicEl>
                                              <a:dgm id="{AD2F25B7-3F59-4349-87C5-0F85CD7F192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Processes</a:t>
            </a:r>
            <a:r>
              <a:rPr lang="en-US" b="1" dirty="0"/>
              <a:t> </a:t>
            </a:r>
            <a:r>
              <a:rPr lang="en-US" b="1" dirty="0" smtClean="0"/>
              <a:t>and Procedures</a:t>
            </a:r>
            <a:endParaRPr lang="en-US" b="1" dirty="0"/>
          </a:p>
        </p:txBody>
      </p:sp>
      <p:graphicFrame>
        <p:nvGraphicFramePr>
          <p:cNvPr id="2" name="Diagram 1"/>
          <p:cNvGraphicFramePr/>
          <p:nvPr>
            <p:extLst>
              <p:ext uri="{D42A27DB-BD31-4B8C-83A1-F6EECF244321}">
                <p14:modId xmlns:p14="http://schemas.microsoft.com/office/powerpoint/2010/main" val="1895954237"/>
              </p:ext>
            </p:extLst>
          </p:nvPr>
        </p:nvGraphicFramePr>
        <p:xfrm>
          <a:off x="476756" y="1417638"/>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792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graphicEl>
                                              <a:dgm id="{300F90F5-EF69-4C8D-928E-E35944440E0F}"/>
                                            </p:graphicEl>
                                          </p:spTgt>
                                        </p:tgtEl>
                                        <p:attrNameLst>
                                          <p:attrName>style.visibility</p:attrName>
                                        </p:attrNameLst>
                                      </p:cBhvr>
                                      <p:to>
                                        <p:strVal val="visible"/>
                                      </p:to>
                                    </p:set>
                                    <p:anim calcmode="lin" valueType="num">
                                      <p:cBhvr>
                                        <p:cTn id="7" dur="500" fill="hold"/>
                                        <p:tgtEl>
                                          <p:spTgt spid="2">
                                            <p:graphicEl>
                                              <a:dgm id="{300F90F5-EF69-4C8D-928E-E35944440E0F}"/>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300F90F5-EF69-4C8D-928E-E35944440E0F}"/>
                                            </p:graphicEl>
                                          </p:spTgt>
                                        </p:tgtEl>
                                        <p:attrNameLst>
                                          <p:attrName>ppt_h</p:attrName>
                                        </p:attrNameLst>
                                      </p:cBhvr>
                                      <p:tavLst>
                                        <p:tav tm="0">
                                          <p:val>
                                            <p:fltVal val="0"/>
                                          </p:val>
                                        </p:tav>
                                        <p:tav tm="100000">
                                          <p:val>
                                            <p:strVal val="#ppt_h"/>
                                          </p:val>
                                        </p:tav>
                                      </p:tavLst>
                                    </p:anim>
                                    <p:animEffect transition="in" filter="fade">
                                      <p:cBhvr>
                                        <p:cTn id="9" dur="500"/>
                                        <p:tgtEl>
                                          <p:spTgt spid="2">
                                            <p:graphicEl>
                                              <a:dgm id="{300F90F5-EF69-4C8D-928E-E35944440E0F}"/>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graphicEl>
                                              <a:dgm id="{AD2F25B7-3F59-4349-87C5-0F85CD7F1927}"/>
                                            </p:graphicEl>
                                          </p:spTgt>
                                        </p:tgtEl>
                                        <p:attrNameLst>
                                          <p:attrName>style.visibility</p:attrName>
                                        </p:attrNameLst>
                                      </p:cBhvr>
                                      <p:to>
                                        <p:strVal val="visible"/>
                                      </p:to>
                                    </p:set>
                                    <p:anim calcmode="lin" valueType="num">
                                      <p:cBhvr>
                                        <p:cTn id="14" dur="500" fill="hold"/>
                                        <p:tgtEl>
                                          <p:spTgt spid="2">
                                            <p:graphicEl>
                                              <a:dgm id="{AD2F25B7-3F59-4349-87C5-0F85CD7F1927}"/>
                                            </p:graphicEl>
                                          </p:spTgt>
                                        </p:tgtEl>
                                        <p:attrNameLst>
                                          <p:attrName>ppt_w</p:attrName>
                                        </p:attrNameLst>
                                      </p:cBhvr>
                                      <p:tavLst>
                                        <p:tav tm="0">
                                          <p:val>
                                            <p:fltVal val="0"/>
                                          </p:val>
                                        </p:tav>
                                        <p:tav tm="100000">
                                          <p:val>
                                            <p:strVal val="#ppt_w"/>
                                          </p:val>
                                        </p:tav>
                                      </p:tavLst>
                                    </p:anim>
                                    <p:anim calcmode="lin" valueType="num">
                                      <p:cBhvr>
                                        <p:cTn id="15" dur="500" fill="hold"/>
                                        <p:tgtEl>
                                          <p:spTgt spid="2">
                                            <p:graphicEl>
                                              <a:dgm id="{AD2F25B7-3F59-4349-87C5-0F85CD7F1927}"/>
                                            </p:graphicEl>
                                          </p:spTgt>
                                        </p:tgtEl>
                                        <p:attrNameLst>
                                          <p:attrName>ppt_h</p:attrName>
                                        </p:attrNameLst>
                                      </p:cBhvr>
                                      <p:tavLst>
                                        <p:tav tm="0">
                                          <p:val>
                                            <p:fltVal val="0"/>
                                          </p:val>
                                        </p:tav>
                                        <p:tav tm="100000">
                                          <p:val>
                                            <p:strVal val="#ppt_h"/>
                                          </p:val>
                                        </p:tav>
                                      </p:tavLst>
                                    </p:anim>
                                    <p:animEffect transition="in" filter="fade">
                                      <p:cBhvr>
                                        <p:cTn id="16" dur="500"/>
                                        <p:tgtEl>
                                          <p:spTgt spid="2">
                                            <p:graphicEl>
                                              <a:dgm id="{AD2F25B7-3F59-4349-87C5-0F85CD7F192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Goals, Processes, Procedures</a:t>
            </a:r>
            <a:endParaRPr lang="en-US" b="1" dirty="0"/>
          </a:p>
        </p:txBody>
      </p:sp>
      <p:graphicFrame>
        <p:nvGraphicFramePr>
          <p:cNvPr id="2" name="Diagram 1"/>
          <p:cNvGraphicFramePr/>
          <p:nvPr>
            <p:extLst>
              <p:ext uri="{D42A27DB-BD31-4B8C-83A1-F6EECF244321}">
                <p14:modId xmlns:p14="http://schemas.microsoft.com/office/powerpoint/2010/main" val="707475271"/>
              </p:ext>
            </p:extLst>
          </p:nvPr>
        </p:nvGraphicFramePr>
        <p:xfrm>
          <a:off x="457200" y="1600201"/>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418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graphicEl>
                                              <a:dgm id="{300F90F5-EF69-4C8D-928E-E35944440E0F}"/>
                                            </p:graphicEl>
                                          </p:spTgt>
                                        </p:tgtEl>
                                        <p:attrNameLst>
                                          <p:attrName>style.visibility</p:attrName>
                                        </p:attrNameLst>
                                      </p:cBhvr>
                                      <p:to>
                                        <p:strVal val="visible"/>
                                      </p:to>
                                    </p:set>
                                    <p:anim calcmode="lin" valueType="num">
                                      <p:cBhvr>
                                        <p:cTn id="7" dur="1000" fill="hold"/>
                                        <p:tgtEl>
                                          <p:spTgt spid="2">
                                            <p:graphicEl>
                                              <a:dgm id="{300F90F5-EF69-4C8D-928E-E35944440E0F}"/>
                                            </p:graphicEl>
                                          </p:spTgt>
                                        </p:tgtEl>
                                        <p:attrNameLst>
                                          <p:attrName>ppt_w</p:attrName>
                                        </p:attrNameLst>
                                      </p:cBhvr>
                                      <p:tavLst>
                                        <p:tav tm="0">
                                          <p:val>
                                            <p:fltVal val="0"/>
                                          </p:val>
                                        </p:tav>
                                        <p:tav tm="100000">
                                          <p:val>
                                            <p:strVal val="#ppt_w"/>
                                          </p:val>
                                        </p:tav>
                                      </p:tavLst>
                                    </p:anim>
                                    <p:anim calcmode="lin" valueType="num">
                                      <p:cBhvr>
                                        <p:cTn id="8" dur="1000" fill="hold"/>
                                        <p:tgtEl>
                                          <p:spTgt spid="2">
                                            <p:graphicEl>
                                              <a:dgm id="{300F90F5-EF69-4C8D-928E-E35944440E0F}"/>
                                            </p:graphicEl>
                                          </p:spTgt>
                                        </p:tgtEl>
                                        <p:attrNameLst>
                                          <p:attrName>ppt_h</p:attrName>
                                        </p:attrNameLst>
                                      </p:cBhvr>
                                      <p:tavLst>
                                        <p:tav tm="0">
                                          <p:val>
                                            <p:fltVal val="0"/>
                                          </p:val>
                                        </p:tav>
                                        <p:tav tm="100000">
                                          <p:val>
                                            <p:strVal val="#ppt_h"/>
                                          </p:val>
                                        </p:tav>
                                      </p:tavLst>
                                    </p:anim>
                                    <p:anim calcmode="lin" valueType="num">
                                      <p:cBhvr>
                                        <p:cTn id="9" dur="1000" fill="hold"/>
                                        <p:tgtEl>
                                          <p:spTgt spid="2">
                                            <p:graphicEl>
                                              <a:dgm id="{300F90F5-EF69-4C8D-928E-E35944440E0F}"/>
                                            </p:graphicEl>
                                          </p:spTgt>
                                        </p:tgtEl>
                                        <p:attrNameLst>
                                          <p:attrName>style.rotation</p:attrName>
                                        </p:attrNameLst>
                                      </p:cBhvr>
                                      <p:tavLst>
                                        <p:tav tm="0">
                                          <p:val>
                                            <p:fltVal val="90"/>
                                          </p:val>
                                        </p:tav>
                                        <p:tav tm="100000">
                                          <p:val>
                                            <p:fltVal val="0"/>
                                          </p:val>
                                        </p:tav>
                                      </p:tavLst>
                                    </p:anim>
                                    <p:animEffect transition="in" filter="fade">
                                      <p:cBhvr>
                                        <p:cTn id="10" dur="1000"/>
                                        <p:tgtEl>
                                          <p:spTgt spid="2">
                                            <p:graphicEl>
                                              <a:dgm id="{300F90F5-EF69-4C8D-928E-E35944440E0F}"/>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graphicEl>
                                              <a:dgm id="{AD2F25B7-3F59-4349-87C5-0F85CD7F1927}"/>
                                            </p:graphicEl>
                                          </p:spTgt>
                                        </p:tgtEl>
                                        <p:attrNameLst>
                                          <p:attrName>style.visibility</p:attrName>
                                        </p:attrNameLst>
                                      </p:cBhvr>
                                      <p:to>
                                        <p:strVal val="visible"/>
                                      </p:to>
                                    </p:set>
                                    <p:anim calcmode="lin" valueType="num">
                                      <p:cBhvr>
                                        <p:cTn id="15" dur="1000" fill="hold"/>
                                        <p:tgtEl>
                                          <p:spTgt spid="2">
                                            <p:graphicEl>
                                              <a:dgm id="{AD2F25B7-3F59-4349-87C5-0F85CD7F1927}"/>
                                            </p:graphicEl>
                                          </p:spTgt>
                                        </p:tgtEl>
                                        <p:attrNameLst>
                                          <p:attrName>ppt_w</p:attrName>
                                        </p:attrNameLst>
                                      </p:cBhvr>
                                      <p:tavLst>
                                        <p:tav tm="0">
                                          <p:val>
                                            <p:fltVal val="0"/>
                                          </p:val>
                                        </p:tav>
                                        <p:tav tm="100000">
                                          <p:val>
                                            <p:strVal val="#ppt_w"/>
                                          </p:val>
                                        </p:tav>
                                      </p:tavLst>
                                    </p:anim>
                                    <p:anim calcmode="lin" valueType="num">
                                      <p:cBhvr>
                                        <p:cTn id="16" dur="1000" fill="hold"/>
                                        <p:tgtEl>
                                          <p:spTgt spid="2">
                                            <p:graphicEl>
                                              <a:dgm id="{AD2F25B7-3F59-4349-87C5-0F85CD7F1927}"/>
                                            </p:graphicEl>
                                          </p:spTgt>
                                        </p:tgtEl>
                                        <p:attrNameLst>
                                          <p:attrName>ppt_h</p:attrName>
                                        </p:attrNameLst>
                                      </p:cBhvr>
                                      <p:tavLst>
                                        <p:tav tm="0">
                                          <p:val>
                                            <p:fltVal val="0"/>
                                          </p:val>
                                        </p:tav>
                                        <p:tav tm="100000">
                                          <p:val>
                                            <p:strVal val="#ppt_h"/>
                                          </p:val>
                                        </p:tav>
                                      </p:tavLst>
                                    </p:anim>
                                    <p:anim calcmode="lin" valueType="num">
                                      <p:cBhvr>
                                        <p:cTn id="17" dur="1000" fill="hold"/>
                                        <p:tgtEl>
                                          <p:spTgt spid="2">
                                            <p:graphicEl>
                                              <a:dgm id="{AD2F25B7-3F59-4349-87C5-0F85CD7F1927}"/>
                                            </p:graphicEl>
                                          </p:spTgt>
                                        </p:tgtEl>
                                        <p:attrNameLst>
                                          <p:attrName>style.rotation</p:attrName>
                                        </p:attrNameLst>
                                      </p:cBhvr>
                                      <p:tavLst>
                                        <p:tav tm="0">
                                          <p:val>
                                            <p:fltVal val="90"/>
                                          </p:val>
                                        </p:tav>
                                        <p:tav tm="100000">
                                          <p:val>
                                            <p:fltVal val="0"/>
                                          </p:val>
                                        </p:tav>
                                      </p:tavLst>
                                    </p:anim>
                                    <p:animEffect transition="in" filter="fade">
                                      <p:cBhvr>
                                        <p:cTn id="18" dur="1000"/>
                                        <p:tgtEl>
                                          <p:spTgt spid="2">
                                            <p:graphicEl>
                                              <a:dgm id="{AD2F25B7-3F59-4349-87C5-0F85CD7F192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rot="16200000">
            <a:off x="317621" y="3670419"/>
            <a:ext cx="1269763" cy="533397"/>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400" b="1" dirty="0" smtClean="0">
                <a:effectLst/>
                <a:latin typeface="Calibri"/>
                <a:ea typeface="Calibri"/>
                <a:cs typeface="Times New Roman"/>
              </a:rPr>
              <a:t>Institutional </a:t>
            </a:r>
            <a:r>
              <a:rPr lang="en-US" sz="1400" b="1" dirty="0">
                <a:effectLst/>
                <a:latin typeface="Calibri"/>
                <a:ea typeface="Calibri"/>
                <a:cs typeface="Times New Roman"/>
              </a:rPr>
              <a:t>Effectiveness</a:t>
            </a:r>
            <a:endParaRPr lang="en-US" sz="1400" dirty="0">
              <a:effectLst/>
              <a:latin typeface="Calibri"/>
              <a:ea typeface="Calibri"/>
              <a:cs typeface="Times New Roman"/>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49099127"/>
              </p:ext>
            </p:extLst>
          </p:nvPr>
        </p:nvGraphicFramePr>
        <p:xfrm>
          <a:off x="876301" y="1752600"/>
          <a:ext cx="7162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533400" y="457200"/>
            <a:ext cx="8229600" cy="743712"/>
          </a:xfrm>
        </p:spPr>
        <p:txBody>
          <a:bodyPr>
            <a:normAutofit fontScale="90000"/>
          </a:bodyPr>
          <a:lstStyle/>
          <a:p>
            <a:pPr algn="ctr"/>
            <a:r>
              <a:rPr lang="en-US" sz="3200" b="1" dirty="0" smtClean="0"/>
              <a:t>The UF Institutional Effectiveness Process for Non-Academic Units</a:t>
            </a:r>
            <a:endParaRPr lang="en-US" sz="3200" b="1" dirty="0"/>
          </a:p>
        </p:txBody>
      </p:sp>
      <p:sp>
        <p:nvSpPr>
          <p:cNvPr id="8" name="Curved Down Arrow 7"/>
          <p:cNvSpPr/>
          <p:nvPr/>
        </p:nvSpPr>
        <p:spPr>
          <a:xfrm>
            <a:off x="762001" y="1371600"/>
            <a:ext cx="7391400" cy="194260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Curved Up Arrow 8"/>
          <p:cNvSpPr/>
          <p:nvPr/>
        </p:nvSpPr>
        <p:spPr>
          <a:xfrm flipH="1">
            <a:off x="609600" y="4495801"/>
            <a:ext cx="7315201" cy="21431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Text Box 2"/>
          <p:cNvSpPr txBox="1">
            <a:spLocks noChangeArrowheads="1"/>
          </p:cNvSpPr>
          <p:nvPr/>
        </p:nvSpPr>
        <p:spPr bwMode="auto">
          <a:xfrm rot="5400000">
            <a:off x="7004171" y="3765669"/>
            <a:ext cx="1269760" cy="34290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400" b="1" dirty="0" smtClean="0">
                <a:effectLst/>
                <a:latin typeface="Calibri"/>
                <a:ea typeface="Calibri"/>
                <a:cs typeface="Times New Roman"/>
              </a:rPr>
              <a:t>Planning and Implementing</a:t>
            </a:r>
            <a:endParaRPr lang="en-US" sz="1400" dirty="0">
              <a:effectLst/>
              <a:latin typeface="Calibri"/>
              <a:ea typeface="Calibri"/>
              <a:cs typeface="Times New Roman"/>
            </a:endParaRPr>
          </a:p>
        </p:txBody>
      </p:sp>
      <p:sp>
        <p:nvSpPr>
          <p:cNvPr id="3" name="TextBox 2"/>
          <p:cNvSpPr txBox="1"/>
          <p:nvPr/>
        </p:nvSpPr>
        <p:spPr>
          <a:xfrm rot="18964749">
            <a:off x="1315037" y="3436594"/>
            <a:ext cx="5714489" cy="1015663"/>
          </a:xfrm>
          <a:prstGeom prst="rect">
            <a:avLst/>
          </a:prstGeom>
          <a:noFill/>
        </p:spPr>
        <p:txBody>
          <a:bodyPr wrap="square" rtlCol="0">
            <a:spAutoFit/>
          </a:bodyPr>
          <a:lstStyle/>
          <a:p>
            <a:pPr algn="ctr"/>
            <a:r>
              <a:rPr lang="en-US" sz="6000" dirty="0" smtClean="0"/>
              <a:t> </a:t>
            </a:r>
            <a:r>
              <a:rPr lang="en-US" sz="6000" b="1" dirty="0" smtClean="0">
                <a:solidFill>
                  <a:srgbClr val="0000CC"/>
                </a:solidFill>
                <a:latin typeface="Arial Black" pitchFamily="34" charset="0"/>
              </a:rPr>
              <a:t>UF MISSION</a:t>
            </a:r>
            <a:endParaRPr lang="en-US" sz="6000" b="1" dirty="0">
              <a:solidFill>
                <a:srgbClr val="0000CC"/>
              </a:solidFill>
              <a:latin typeface="Arial Black" pitchFamily="34" charset="0"/>
            </a:endParaRPr>
          </a:p>
        </p:txBody>
      </p:sp>
    </p:spTree>
    <p:extLst>
      <p:ext uri="{BB962C8B-B14F-4D97-AF65-F5344CB8AC3E}">
        <p14:creationId xmlns:p14="http://schemas.microsoft.com/office/powerpoint/2010/main" val="1772309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graphicEl>
                                              <a:dgm id="{1D75041E-98A7-41A4-B9DB-50037C656E11}"/>
                                            </p:graphicEl>
                                          </p:spTgt>
                                        </p:tgtEl>
                                        <p:attrNameLst>
                                          <p:attrName>style.visibility</p:attrName>
                                        </p:attrNameLst>
                                      </p:cBhvr>
                                      <p:to>
                                        <p:strVal val="visible"/>
                                      </p:to>
                                    </p:set>
                                    <p:anim calcmode="lin" valueType="num">
                                      <p:cBhvr>
                                        <p:cTn id="7" dur="500" fill="hold"/>
                                        <p:tgtEl>
                                          <p:spTgt spid="7">
                                            <p:graphicEl>
                                              <a:dgm id="{1D75041E-98A7-41A4-B9DB-50037C656E11}"/>
                                            </p:graphicEl>
                                          </p:spTgt>
                                        </p:tgtEl>
                                        <p:attrNameLst>
                                          <p:attrName>ppt_w</p:attrName>
                                        </p:attrNameLst>
                                      </p:cBhvr>
                                      <p:tavLst>
                                        <p:tav tm="0">
                                          <p:val>
                                            <p:fltVal val="0"/>
                                          </p:val>
                                        </p:tav>
                                        <p:tav tm="100000">
                                          <p:val>
                                            <p:strVal val="#ppt_w"/>
                                          </p:val>
                                        </p:tav>
                                      </p:tavLst>
                                    </p:anim>
                                    <p:anim calcmode="lin" valueType="num">
                                      <p:cBhvr>
                                        <p:cTn id="8" dur="500" fill="hold"/>
                                        <p:tgtEl>
                                          <p:spTgt spid="7">
                                            <p:graphicEl>
                                              <a:dgm id="{1D75041E-98A7-41A4-B9DB-50037C656E11}"/>
                                            </p:graphicEl>
                                          </p:spTgt>
                                        </p:tgtEl>
                                        <p:attrNameLst>
                                          <p:attrName>ppt_h</p:attrName>
                                        </p:attrNameLst>
                                      </p:cBhvr>
                                      <p:tavLst>
                                        <p:tav tm="0">
                                          <p:val>
                                            <p:fltVal val="0"/>
                                          </p:val>
                                        </p:tav>
                                        <p:tav tm="100000">
                                          <p:val>
                                            <p:strVal val="#ppt_h"/>
                                          </p:val>
                                        </p:tav>
                                      </p:tavLst>
                                    </p:anim>
                                    <p:animEffect transition="in" filter="fade">
                                      <p:cBhvr>
                                        <p:cTn id="9" dur="500"/>
                                        <p:tgtEl>
                                          <p:spTgt spid="7">
                                            <p:graphicEl>
                                              <a:dgm id="{1D75041E-98A7-41A4-B9DB-50037C656E11}"/>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graphicEl>
                                              <a:dgm id="{BB187FB0-9FA7-4A38-83B3-7F9342FD0C49}"/>
                                            </p:graphicEl>
                                          </p:spTgt>
                                        </p:tgtEl>
                                        <p:attrNameLst>
                                          <p:attrName>style.visibility</p:attrName>
                                        </p:attrNameLst>
                                      </p:cBhvr>
                                      <p:to>
                                        <p:strVal val="visible"/>
                                      </p:to>
                                    </p:set>
                                    <p:anim calcmode="lin" valueType="num">
                                      <p:cBhvr>
                                        <p:cTn id="14" dur="500" fill="hold"/>
                                        <p:tgtEl>
                                          <p:spTgt spid="7">
                                            <p:graphicEl>
                                              <a:dgm id="{BB187FB0-9FA7-4A38-83B3-7F9342FD0C49}"/>
                                            </p:graphicEl>
                                          </p:spTgt>
                                        </p:tgtEl>
                                        <p:attrNameLst>
                                          <p:attrName>ppt_w</p:attrName>
                                        </p:attrNameLst>
                                      </p:cBhvr>
                                      <p:tavLst>
                                        <p:tav tm="0">
                                          <p:val>
                                            <p:fltVal val="0"/>
                                          </p:val>
                                        </p:tav>
                                        <p:tav tm="100000">
                                          <p:val>
                                            <p:strVal val="#ppt_w"/>
                                          </p:val>
                                        </p:tav>
                                      </p:tavLst>
                                    </p:anim>
                                    <p:anim calcmode="lin" valueType="num">
                                      <p:cBhvr>
                                        <p:cTn id="15" dur="500" fill="hold"/>
                                        <p:tgtEl>
                                          <p:spTgt spid="7">
                                            <p:graphicEl>
                                              <a:dgm id="{BB187FB0-9FA7-4A38-83B3-7F9342FD0C49}"/>
                                            </p:graphicEl>
                                          </p:spTgt>
                                        </p:tgtEl>
                                        <p:attrNameLst>
                                          <p:attrName>ppt_h</p:attrName>
                                        </p:attrNameLst>
                                      </p:cBhvr>
                                      <p:tavLst>
                                        <p:tav tm="0">
                                          <p:val>
                                            <p:fltVal val="0"/>
                                          </p:val>
                                        </p:tav>
                                        <p:tav tm="100000">
                                          <p:val>
                                            <p:strVal val="#ppt_h"/>
                                          </p:val>
                                        </p:tav>
                                      </p:tavLst>
                                    </p:anim>
                                    <p:animEffect transition="in" filter="fade">
                                      <p:cBhvr>
                                        <p:cTn id="16" dur="500"/>
                                        <p:tgtEl>
                                          <p:spTgt spid="7">
                                            <p:graphicEl>
                                              <a:dgm id="{BB187FB0-9FA7-4A38-83B3-7F9342FD0C49}"/>
                                            </p:graphic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7">
                                            <p:graphicEl>
                                              <a:dgm id="{187A442E-77E9-49F3-A12A-097E9FE60DA8}"/>
                                            </p:graphicEl>
                                          </p:spTgt>
                                        </p:tgtEl>
                                        <p:attrNameLst>
                                          <p:attrName>style.visibility</p:attrName>
                                        </p:attrNameLst>
                                      </p:cBhvr>
                                      <p:to>
                                        <p:strVal val="visible"/>
                                      </p:to>
                                    </p:set>
                                    <p:anim calcmode="lin" valueType="num">
                                      <p:cBhvr>
                                        <p:cTn id="19" dur="500" fill="hold"/>
                                        <p:tgtEl>
                                          <p:spTgt spid="7">
                                            <p:graphicEl>
                                              <a:dgm id="{187A442E-77E9-49F3-A12A-097E9FE60DA8}"/>
                                            </p:graphicEl>
                                          </p:spTgt>
                                        </p:tgtEl>
                                        <p:attrNameLst>
                                          <p:attrName>ppt_w</p:attrName>
                                        </p:attrNameLst>
                                      </p:cBhvr>
                                      <p:tavLst>
                                        <p:tav tm="0">
                                          <p:val>
                                            <p:fltVal val="0"/>
                                          </p:val>
                                        </p:tav>
                                        <p:tav tm="100000">
                                          <p:val>
                                            <p:strVal val="#ppt_w"/>
                                          </p:val>
                                        </p:tav>
                                      </p:tavLst>
                                    </p:anim>
                                    <p:anim calcmode="lin" valueType="num">
                                      <p:cBhvr>
                                        <p:cTn id="20" dur="500" fill="hold"/>
                                        <p:tgtEl>
                                          <p:spTgt spid="7">
                                            <p:graphicEl>
                                              <a:dgm id="{187A442E-77E9-49F3-A12A-097E9FE60DA8}"/>
                                            </p:graphicEl>
                                          </p:spTgt>
                                        </p:tgtEl>
                                        <p:attrNameLst>
                                          <p:attrName>ppt_h</p:attrName>
                                        </p:attrNameLst>
                                      </p:cBhvr>
                                      <p:tavLst>
                                        <p:tav tm="0">
                                          <p:val>
                                            <p:fltVal val="0"/>
                                          </p:val>
                                        </p:tav>
                                        <p:tav tm="100000">
                                          <p:val>
                                            <p:strVal val="#ppt_h"/>
                                          </p:val>
                                        </p:tav>
                                      </p:tavLst>
                                    </p:anim>
                                    <p:animEffect transition="in" filter="fade">
                                      <p:cBhvr>
                                        <p:cTn id="21" dur="500"/>
                                        <p:tgtEl>
                                          <p:spTgt spid="7">
                                            <p:graphicEl>
                                              <a:dgm id="{187A442E-77E9-49F3-A12A-097E9FE60DA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graphicEl>
                                              <a:dgm id="{6BE80590-5633-4BDF-96C8-FF891884CFEF}"/>
                                            </p:graphicEl>
                                          </p:spTgt>
                                        </p:tgtEl>
                                        <p:attrNameLst>
                                          <p:attrName>style.visibility</p:attrName>
                                        </p:attrNameLst>
                                      </p:cBhvr>
                                      <p:to>
                                        <p:strVal val="visible"/>
                                      </p:to>
                                    </p:set>
                                    <p:anim calcmode="lin" valueType="num">
                                      <p:cBhvr>
                                        <p:cTn id="26" dur="500" fill="hold"/>
                                        <p:tgtEl>
                                          <p:spTgt spid="7">
                                            <p:graphicEl>
                                              <a:dgm id="{6BE80590-5633-4BDF-96C8-FF891884CFEF}"/>
                                            </p:graphicEl>
                                          </p:spTgt>
                                        </p:tgtEl>
                                        <p:attrNameLst>
                                          <p:attrName>ppt_w</p:attrName>
                                        </p:attrNameLst>
                                      </p:cBhvr>
                                      <p:tavLst>
                                        <p:tav tm="0">
                                          <p:val>
                                            <p:fltVal val="0"/>
                                          </p:val>
                                        </p:tav>
                                        <p:tav tm="100000">
                                          <p:val>
                                            <p:strVal val="#ppt_w"/>
                                          </p:val>
                                        </p:tav>
                                      </p:tavLst>
                                    </p:anim>
                                    <p:anim calcmode="lin" valueType="num">
                                      <p:cBhvr>
                                        <p:cTn id="27" dur="500" fill="hold"/>
                                        <p:tgtEl>
                                          <p:spTgt spid="7">
                                            <p:graphicEl>
                                              <a:dgm id="{6BE80590-5633-4BDF-96C8-FF891884CFEF}"/>
                                            </p:graphicEl>
                                          </p:spTgt>
                                        </p:tgtEl>
                                        <p:attrNameLst>
                                          <p:attrName>ppt_h</p:attrName>
                                        </p:attrNameLst>
                                      </p:cBhvr>
                                      <p:tavLst>
                                        <p:tav tm="0">
                                          <p:val>
                                            <p:fltVal val="0"/>
                                          </p:val>
                                        </p:tav>
                                        <p:tav tm="100000">
                                          <p:val>
                                            <p:strVal val="#ppt_h"/>
                                          </p:val>
                                        </p:tav>
                                      </p:tavLst>
                                    </p:anim>
                                    <p:animEffect transition="in" filter="fade">
                                      <p:cBhvr>
                                        <p:cTn id="28" dur="500"/>
                                        <p:tgtEl>
                                          <p:spTgt spid="7">
                                            <p:graphicEl>
                                              <a:dgm id="{6BE80590-5633-4BDF-96C8-FF891884CFEF}"/>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7">
                                            <p:graphicEl>
                                              <a:dgm id="{EA4BAB70-ADD1-46AD-9A8C-A39C7A222E2E}"/>
                                            </p:graphicEl>
                                          </p:spTgt>
                                        </p:tgtEl>
                                        <p:attrNameLst>
                                          <p:attrName>style.visibility</p:attrName>
                                        </p:attrNameLst>
                                      </p:cBhvr>
                                      <p:to>
                                        <p:strVal val="visible"/>
                                      </p:to>
                                    </p:set>
                                    <p:anim calcmode="lin" valueType="num">
                                      <p:cBhvr>
                                        <p:cTn id="33" dur="500" fill="hold"/>
                                        <p:tgtEl>
                                          <p:spTgt spid="7">
                                            <p:graphicEl>
                                              <a:dgm id="{EA4BAB70-ADD1-46AD-9A8C-A39C7A222E2E}"/>
                                            </p:graphicEl>
                                          </p:spTgt>
                                        </p:tgtEl>
                                        <p:attrNameLst>
                                          <p:attrName>ppt_w</p:attrName>
                                        </p:attrNameLst>
                                      </p:cBhvr>
                                      <p:tavLst>
                                        <p:tav tm="0">
                                          <p:val>
                                            <p:fltVal val="0"/>
                                          </p:val>
                                        </p:tav>
                                        <p:tav tm="100000">
                                          <p:val>
                                            <p:strVal val="#ppt_w"/>
                                          </p:val>
                                        </p:tav>
                                      </p:tavLst>
                                    </p:anim>
                                    <p:anim calcmode="lin" valueType="num">
                                      <p:cBhvr>
                                        <p:cTn id="34" dur="500" fill="hold"/>
                                        <p:tgtEl>
                                          <p:spTgt spid="7">
                                            <p:graphicEl>
                                              <a:dgm id="{EA4BAB70-ADD1-46AD-9A8C-A39C7A222E2E}"/>
                                            </p:graphicEl>
                                          </p:spTgt>
                                        </p:tgtEl>
                                        <p:attrNameLst>
                                          <p:attrName>ppt_h</p:attrName>
                                        </p:attrNameLst>
                                      </p:cBhvr>
                                      <p:tavLst>
                                        <p:tav tm="0">
                                          <p:val>
                                            <p:fltVal val="0"/>
                                          </p:val>
                                        </p:tav>
                                        <p:tav tm="100000">
                                          <p:val>
                                            <p:strVal val="#ppt_h"/>
                                          </p:val>
                                        </p:tav>
                                      </p:tavLst>
                                    </p:anim>
                                    <p:animEffect transition="in" filter="fade">
                                      <p:cBhvr>
                                        <p:cTn id="35" dur="500"/>
                                        <p:tgtEl>
                                          <p:spTgt spid="7">
                                            <p:graphicEl>
                                              <a:dgm id="{EA4BAB70-ADD1-46AD-9A8C-A39C7A222E2E}"/>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7">
                                            <p:graphicEl>
                                              <a:dgm id="{0D3514CF-31C1-4C3D-9C40-C3059FE8AAD0}"/>
                                            </p:graphicEl>
                                          </p:spTgt>
                                        </p:tgtEl>
                                        <p:attrNameLst>
                                          <p:attrName>style.visibility</p:attrName>
                                        </p:attrNameLst>
                                      </p:cBhvr>
                                      <p:to>
                                        <p:strVal val="visible"/>
                                      </p:to>
                                    </p:set>
                                    <p:anim calcmode="lin" valueType="num">
                                      <p:cBhvr>
                                        <p:cTn id="40" dur="500" fill="hold"/>
                                        <p:tgtEl>
                                          <p:spTgt spid="7">
                                            <p:graphicEl>
                                              <a:dgm id="{0D3514CF-31C1-4C3D-9C40-C3059FE8AAD0}"/>
                                            </p:graphicEl>
                                          </p:spTgt>
                                        </p:tgtEl>
                                        <p:attrNameLst>
                                          <p:attrName>ppt_w</p:attrName>
                                        </p:attrNameLst>
                                      </p:cBhvr>
                                      <p:tavLst>
                                        <p:tav tm="0">
                                          <p:val>
                                            <p:fltVal val="0"/>
                                          </p:val>
                                        </p:tav>
                                        <p:tav tm="100000">
                                          <p:val>
                                            <p:strVal val="#ppt_w"/>
                                          </p:val>
                                        </p:tav>
                                      </p:tavLst>
                                    </p:anim>
                                    <p:anim calcmode="lin" valueType="num">
                                      <p:cBhvr>
                                        <p:cTn id="41" dur="500" fill="hold"/>
                                        <p:tgtEl>
                                          <p:spTgt spid="7">
                                            <p:graphicEl>
                                              <a:dgm id="{0D3514CF-31C1-4C3D-9C40-C3059FE8AAD0}"/>
                                            </p:graphicEl>
                                          </p:spTgt>
                                        </p:tgtEl>
                                        <p:attrNameLst>
                                          <p:attrName>ppt_h</p:attrName>
                                        </p:attrNameLst>
                                      </p:cBhvr>
                                      <p:tavLst>
                                        <p:tav tm="0">
                                          <p:val>
                                            <p:fltVal val="0"/>
                                          </p:val>
                                        </p:tav>
                                        <p:tav tm="100000">
                                          <p:val>
                                            <p:strVal val="#ppt_h"/>
                                          </p:val>
                                        </p:tav>
                                      </p:tavLst>
                                    </p:anim>
                                    <p:animEffect transition="in" filter="fade">
                                      <p:cBhvr>
                                        <p:cTn id="42" dur="500"/>
                                        <p:tgtEl>
                                          <p:spTgt spid="7">
                                            <p:graphicEl>
                                              <a:dgm id="{0D3514CF-31C1-4C3D-9C40-C3059FE8AAD0}"/>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 calcmode="lin" valueType="num">
                                      <p:cBhvr>
                                        <p:cTn id="57" dur="1000" fill="hold"/>
                                        <p:tgtEl>
                                          <p:spTgt spid="10"/>
                                        </p:tgtEl>
                                        <p:attrNameLst>
                                          <p:attrName>style.rotation</p:attrName>
                                        </p:attrNameLst>
                                      </p:cBhvr>
                                      <p:tavLst>
                                        <p:tav tm="0">
                                          <p:val>
                                            <p:fltVal val="90"/>
                                          </p:val>
                                        </p:tav>
                                        <p:tav tm="100000">
                                          <p:val>
                                            <p:fltVal val="0"/>
                                          </p:val>
                                        </p:tav>
                                      </p:tavLst>
                                    </p:anim>
                                    <p:animEffect transition="in" filter="fade">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fltVal val="0"/>
                                          </p:val>
                                        </p:tav>
                                        <p:tav tm="100000">
                                          <p:val>
                                            <p:strVal val="#ppt_h"/>
                                          </p:val>
                                        </p:tav>
                                      </p:tavLst>
                                    </p:anim>
                                    <p:animEffect transition="in" filter="fade">
                                      <p:cBhvr>
                                        <p:cTn id="65" dur="500"/>
                                        <p:tgtEl>
                                          <p:spTgt spid="8"/>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p:cTn id="70" dur="1000" fill="hold"/>
                                        <p:tgtEl>
                                          <p:spTgt spid="9"/>
                                        </p:tgtEl>
                                        <p:attrNameLst>
                                          <p:attrName>ppt_w</p:attrName>
                                        </p:attrNameLst>
                                      </p:cBhvr>
                                      <p:tavLst>
                                        <p:tav tm="0">
                                          <p:val>
                                            <p:fltVal val="0"/>
                                          </p:val>
                                        </p:tav>
                                        <p:tav tm="100000">
                                          <p:val>
                                            <p:strVal val="#ppt_w"/>
                                          </p:val>
                                        </p:tav>
                                      </p:tavLst>
                                    </p:anim>
                                    <p:anim calcmode="lin" valueType="num">
                                      <p:cBhvr>
                                        <p:cTn id="71" dur="1000" fill="hold"/>
                                        <p:tgtEl>
                                          <p:spTgt spid="9"/>
                                        </p:tgtEl>
                                        <p:attrNameLst>
                                          <p:attrName>ppt_h</p:attrName>
                                        </p:attrNameLst>
                                      </p:cBhvr>
                                      <p:tavLst>
                                        <p:tav tm="0">
                                          <p:val>
                                            <p:fltVal val="0"/>
                                          </p:val>
                                        </p:tav>
                                        <p:tav tm="100000">
                                          <p:val>
                                            <p:strVal val="#ppt_h"/>
                                          </p:val>
                                        </p:tav>
                                      </p:tavLst>
                                    </p:anim>
                                    <p:anim calcmode="lin" valueType="num">
                                      <p:cBhvr>
                                        <p:cTn id="72" dur="1000" fill="hold"/>
                                        <p:tgtEl>
                                          <p:spTgt spid="9"/>
                                        </p:tgtEl>
                                        <p:attrNameLst>
                                          <p:attrName>style.rotation</p:attrName>
                                        </p:attrNameLst>
                                      </p:cBhvr>
                                      <p:tavLst>
                                        <p:tav tm="0">
                                          <p:val>
                                            <p:fltVal val="90"/>
                                          </p:val>
                                        </p:tav>
                                        <p:tav tm="100000">
                                          <p:val>
                                            <p:fltVal val="0"/>
                                          </p:val>
                                        </p:tav>
                                      </p:tavLst>
                                    </p:anim>
                                    <p:animEffect transition="in" filter="fade">
                                      <p:cBhvr>
                                        <p:cTn id="73" dur="1000"/>
                                        <p:tgtEl>
                                          <p:spTgt spid="9"/>
                                        </p:tgtEl>
                                      </p:cBhvr>
                                    </p:animEffect>
                                  </p:childTnLst>
                                </p:cTn>
                              </p:par>
                            </p:childTnLst>
                          </p:cTn>
                        </p:par>
                      </p:childTnLst>
                    </p:cTn>
                  </p:par>
                  <p:par>
                    <p:cTn id="74" fill="hold">
                      <p:stCondLst>
                        <p:cond delay="indefinite"/>
                      </p:stCondLst>
                      <p:childTnLst>
                        <p:par>
                          <p:cTn id="75" fill="hold">
                            <p:stCondLst>
                              <p:cond delay="0"/>
                            </p:stCondLst>
                            <p:childTnLst>
                              <p:par>
                                <p:cTn id="76" presetID="15" presetClass="entr" presetSubtype="0" fill="hold" grpId="0" nodeType="clickEffect">
                                  <p:stCondLst>
                                    <p:cond delay="0"/>
                                  </p:stCondLst>
                                  <p:childTnLst>
                                    <p:set>
                                      <p:cBhvr>
                                        <p:cTn id="77" dur="1" fill="hold">
                                          <p:stCondLst>
                                            <p:cond delay="0"/>
                                          </p:stCondLst>
                                        </p:cTn>
                                        <p:tgtEl>
                                          <p:spTgt spid="3"/>
                                        </p:tgtEl>
                                        <p:attrNameLst>
                                          <p:attrName>style.visibility</p:attrName>
                                        </p:attrNameLst>
                                      </p:cBhvr>
                                      <p:to>
                                        <p:strVal val="visible"/>
                                      </p:to>
                                    </p:set>
                                    <p:anim calcmode="lin" valueType="num">
                                      <p:cBhvr>
                                        <p:cTn id="78" dur="1000" fill="hold"/>
                                        <p:tgtEl>
                                          <p:spTgt spid="3"/>
                                        </p:tgtEl>
                                        <p:attrNameLst>
                                          <p:attrName>ppt_w</p:attrName>
                                        </p:attrNameLst>
                                      </p:cBhvr>
                                      <p:tavLst>
                                        <p:tav tm="0">
                                          <p:val>
                                            <p:fltVal val="0"/>
                                          </p:val>
                                        </p:tav>
                                        <p:tav tm="100000">
                                          <p:val>
                                            <p:strVal val="#ppt_w"/>
                                          </p:val>
                                        </p:tav>
                                      </p:tavLst>
                                    </p:anim>
                                    <p:anim calcmode="lin" valueType="num">
                                      <p:cBhvr>
                                        <p:cTn id="79" dur="1000" fill="hold"/>
                                        <p:tgtEl>
                                          <p:spTgt spid="3"/>
                                        </p:tgtEl>
                                        <p:attrNameLst>
                                          <p:attrName>ppt_h</p:attrName>
                                        </p:attrNameLst>
                                      </p:cBhvr>
                                      <p:tavLst>
                                        <p:tav tm="0">
                                          <p:val>
                                            <p:fltVal val="0"/>
                                          </p:val>
                                        </p:tav>
                                        <p:tav tm="100000">
                                          <p:val>
                                            <p:strVal val="#ppt_h"/>
                                          </p:val>
                                        </p:tav>
                                      </p:tavLst>
                                    </p:anim>
                                    <p:anim calcmode="lin" valueType="num">
                                      <p:cBhvr>
                                        <p:cTn id="80"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7" grpId="0">
        <p:bldSub>
          <a:bldDgm bld="one"/>
        </p:bldSub>
      </p:bldGraphic>
      <p:bldP spid="8" grpId="0" animBg="1"/>
      <p:bldP spid="9" grpId="0" animBg="1"/>
      <p:bldP spid="11"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Institutional Effectiveness</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1790465682"/>
              </p:ext>
            </p:extLst>
          </p:nvPr>
        </p:nvGraphicFramePr>
        <p:xfrm>
          <a:off x="609600" y="2286001"/>
          <a:ext cx="8077200" cy="3108960"/>
        </p:xfrm>
        <a:graphic>
          <a:graphicData uri="http://schemas.openxmlformats.org/drawingml/2006/table">
            <a:tbl>
              <a:tblPr firstRow="1" firstCol="1" bandRow="1">
                <a:tableStyleId>{5C22544A-7EE6-4342-B048-85BDC9FD1C3A}</a:tableStyleId>
              </a:tblPr>
              <a:tblGrid>
                <a:gridCol w="2702085"/>
                <a:gridCol w="2905468"/>
                <a:gridCol w="2469647"/>
              </a:tblGrid>
              <a:tr h="134815">
                <a:tc gridSpan="3">
                  <a:txBody>
                    <a:bodyPr/>
                    <a:lstStyle/>
                    <a:p>
                      <a:pPr marL="0" marR="0">
                        <a:spcBef>
                          <a:spcPts val="0"/>
                        </a:spcBef>
                        <a:spcAft>
                          <a:spcPts val="0"/>
                        </a:spcAft>
                      </a:pPr>
                      <a:r>
                        <a:rPr lang="en-US" sz="1800" dirty="0">
                          <a:effectLst/>
                        </a:rPr>
                        <a:t>Goal 2: Develop administrative infrastructure to enhance and support innovative teaching and learning</a:t>
                      </a:r>
                      <a:endParaRPr lang="en-US" sz="1800" dirty="0">
                        <a:effectLst/>
                        <a:latin typeface="Palatino Linotype"/>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134815">
                <a:tc>
                  <a:txBody>
                    <a:bodyPr/>
                    <a:lstStyle/>
                    <a:p>
                      <a:pPr marL="0" marR="0">
                        <a:spcBef>
                          <a:spcPts val="0"/>
                        </a:spcBef>
                        <a:spcAft>
                          <a:spcPts val="0"/>
                        </a:spcAft>
                      </a:pPr>
                      <a:r>
                        <a:rPr lang="en-US" sz="1400" dirty="0">
                          <a:effectLst/>
                        </a:rPr>
                        <a:t>Action Item</a:t>
                      </a:r>
                      <a:endParaRPr lang="en-US" sz="1400" dirty="0">
                        <a:effectLst/>
                        <a:latin typeface="Palatino Linotype"/>
                        <a:ea typeface="Times New Roman"/>
                        <a:cs typeface="Times New Roman"/>
                      </a:endParaRPr>
                    </a:p>
                  </a:txBody>
                  <a:tcPr marL="68580" marR="68580" marT="0" marB="0"/>
                </a:tc>
                <a:tc>
                  <a:txBody>
                    <a:bodyPr/>
                    <a:lstStyle/>
                    <a:p>
                      <a:pPr marL="0" marR="0">
                        <a:spcBef>
                          <a:spcPts val="0"/>
                        </a:spcBef>
                        <a:spcAft>
                          <a:spcPts val="0"/>
                        </a:spcAft>
                      </a:pPr>
                      <a:r>
                        <a:rPr lang="en-US" sz="1400" dirty="0">
                          <a:effectLst/>
                        </a:rPr>
                        <a:t>Measurement</a:t>
                      </a:r>
                      <a:endParaRPr lang="en-US" sz="1400" dirty="0">
                        <a:effectLst/>
                        <a:latin typeface="Palatino Linotype"/>
                        <a:ea typeface="Times New Roman"/>
                        <a:cs typeface="Times New Roman"/>
                      </a:endParaRPr>
                    </a:p>
                  </a:txBody>
                  <a:tcPr marL="68580" marR="68580" marT="0" marB="0"/>
                </a:tc>
                <a:tc>
                  <a:txBody>
                    <a:bodyPr/>
                    <a:lstStyle/>
                    <a:p>
                      <a:pPr marL="0" marR="0">
                        <a:spcBef>
                          <a:spcPts val="0"/>
                        </a:spcBef>
                        <a:spcAft>
                          <a:spcPts val="0"/>
                        </a:spcAft>
                      </a:pPr>
                      <a:r>
                        <a:rPr lang="en-US" sz="1400" dirty="0">
                          <a:effectLst/>
                        </a:rPr>
                        <a:t>Timeline</a:t>
                      </a:r>
                      <a:endParaRPr lang="en-US" sz="1400" dirty="0">
                        <a:effectLst/>
                        <a:latin typeface="Palatino Linotype"/>
                        <a:ea typeface="Times New Roman"/>
                        <a:cs typeface="Times New Roman"/>
                      </a:endParaRPr>
                    </a:p>
                  </a:txBody>
                  <a:tcPr marL="68580" marR="68580" marT="0" marB="0"/>
                </a:tc>
              </a:tr>
              <a:tr h="1482969">
                <a:tc>
                  <a:txBody>
                    <a:bodyPr/>
                    <a:lstStyle/>
                    <a:p>
                      <a:pPr marL="0" marR="0">
                        <a:spcBef>
                          <a:spcPts val="0"/>
                        </a:spcBef>
                        <a:spcAft>
                          <a:spcPts val="0"/>
                        </a:spcAft>
                      </a:pPr>
                      <a:r>
                        <a:rPr lang="en-US" sz="1400" dirty="0">
                          <a:effectLst/>
                        </a:rPr>
                        <a:t>The Office of Admissions management team will review application workflow procedures and practices and update training manuals to increase application processing efficiency and improve the applicant experience.</a:t>
                      </a:r>
                      <a:endParaRPr lang="en-US" sz="1400" dirty="0">
                        <a:effectLst/>
                        <a:latin typeface="Palatino Linotype"/>
                        <a:ea typeface="Times New Roman"/>
                        <a:cs typeface="Times New Roman"/>
                      </a:endParaRPr>
                    </a:p>
                  </a:txBody>
                  <a:tcPr marL="68580" marR="68580" marT="0" marB="0"/>
                </a:tc>
                <a:tc>
                  <a:txBody>
                    <a:bodyPr/>
                    <a:lstStyle/>
                    <a:p>
                      <a:pPr marL="0" marR="0">
                        <a:spcBef>
                          <a:spcPts val="0"/>
                        </a:spcBef>
                        <a:spcAft>
                          <a:spcPts val="0"/>
                        </a:spcAft>
                      </a:pPr>
                      <a:r>
                        <a:rPr lang="en-US" sz="1400" dirty="0">
                          <a:effectLst/>
                        </a:rPr>
                        <a:t>The Office of Admissions management team will update functional area manuals and will add workflow diagrams.</a:t>
                      </a:r>
                      <a:endParaRPr lang="en-US" sz="1400" dirty="0">
                        <a:effectLst/>
                        <a:latin typeface="Palatino Linotype"/>
                        <a:ea typeface="Times New Roman"/>
                        <a:cs typeface="Times New Roman"/>
                      </a:endParaRPr>
                    </a:p>
                  </a:txBody>
                  <a:tcPr marL="68580" marR="68580" marT="0" marB="0"/>
                </a:tc>
                <a:tc>
                  <a:txBody>
                    <a:bodyPr/>
                    <a:lstStyle/>
                    <a:p>
                      <a:pPr marL="0" marR="0">
                        <a:spcBef>
                          <a:spcPts val="0"/>
                        </a:spcBef>
                        <a:spcAft>
                          <a:spcPts val="0"/>
                        </a:spcAft>
                      </a:pPr>
                      <a:r>
                        <a:rPr lang="en-US" sz="1400" dirty="0">
                          <a:effectLst/>
                        </a:rPr>
                        <a:t>The Office of Admissions management team will update functional area manuals and will add workflow diagrams by September 2013. Processes will be redesigned based on this analysis. Changes in processes will be completed by September 2013 for the fall 2014 recruitment and admissions cycle.</a:t>
                      </a:r>
                      <a:endParaRPr lang="en-US" sz="1400" dirty="0">
                        <a:effectLst/>
                        <a:latin typeface="Palatino Linotype"/>
                        <a:ea typeface="Times New Roman"/>
                        <a:cs typeface="Times New Roman"/>
                      </a:endParaRPr>
                    </a:p>
                  </a:txBody>
                  <a:tcPr marL="68580" marR="68580" marT="0" marB="0"/>
                </a:tc>
              </a:tr>
            </a:tbl>
          </a:graphicData>
        </a:graphic>
      </p:graphicFrame>
      <p:sp>
        <p:nvSpPr>
          <p:cNvPr id="6" name="TextBox 5"/>
          <p:cNvSpPr txBox="1"/>
          <p:nvPr/>
        </p:nvSpPr>
        <p:spPr>
          <a:xfrm>
            <a:off x="1389077" y="1143000"/>
            <a:ext cx="6365845" cy="369332"/>
          </a:xfrm>
          <a:prstGeom prst="rect">
            <a:avLst/>
          </a:prstGeom>
          <a:noFill/>
        </p:spPr>
        <p:txBody>
          <a:bodyPr wrap="none" rtlCol="0">
            <a:spAutoFit/>
          </a:bodyPr>
          <a:lstStyle/>
          <a:p>
            <a:r>
              <a:rPr lang="en-US" dirty="0" smtClean="0"/>
              <a:t>Sample Goal set collaboratively by Enrollment Management.</a:t>
            </a:r>
            <a:endParaRPr lang="en-US" dirty="0"/>
          </a:p>
        </p:txBody>
      </p:sp>
      <p:sp>
        <p:nvSpPr>
          <p:cNvPr id="10" name="TextBox 9"/>
          <p:cNvSpPr txBox="1"/>
          <p:nvPr/>
        </p:nvSpPr>
        <p:spPr>
          <a:xfrm>
            <a:off x="2895600" y="1860193"/>
            <a:ext cx="2643672" cy="30777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b="1" dirty="0" smtClean="0">
                <a:solidFill>
                  <a:srgbClr val="0000CC"/>
                </a:solidFill>
              </a:rPr>
              <a:t>Goal: Statement of desired result</a:t>
            </a:r>
            <a:endParaRPr lang="en-US" sz="1400" b="1" dirty="0">
              <a:solidFill>
                <a:srgbClr val="0000CC"/>
              </a:solidFill>
            </a:endParaRPr>
          </a:p>
        </p:txBody>
      </p:sp>
      <p:sp>
        <p:nvSpPr>
          <p:cNvPr id="11" name="Bent-Up Arrow 10"/>
          <p:cNvSpPr/>
          <p:nvPr/>
        </p:nvSpPr>
        <p:spPr>
          <a:xfrm rot="10800000">
            <a:off x="2209800" y="1951824"/>
            <a:ext cx="592122" cy="25797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673662" y="5502723"/>
            <a:ext cx="3445751" cy="30777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b="1" dirty="0" smtClean="0">
                <a:solidFill>
                  <a:srgbClr val="0000CC"/>
                </a:solidFill>
              </a:rPr>
              <a:t>Specific Action to be taken to reach the goal</a:t>
            </a:r>
            <a:endParaRPr lang="en-US" sz="1400" b="1" dirty="0">
              <a:solidFill>
                <a:srgbClr val="0000CC"/>
              </a:solidFill>
            </a:endParaRPr>
          </a:p>
        </p:txBody>
      </p:sp>
      <p:sp>
        <p:nvSpPr>
          <p:cNvPr id="12" name="U-Turn Arrow 11"/>
          <p:cNvSpPr/>
          <p:nvPr/>
        </p:nvSpPr>
        <p:spPr>
          <a:xfrm rot="16200000">
            <a:off x="-565430" y="4527828"/>
            <a:ext cx="1898931" cy="463271"/>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TextBox 16"/>
          <p:cNvSpPr txBox="1"/>
          <p:nvPr/>
        </p:nvSpPr>
        <p:spPr>
          <a:xfrm>
            <a:off x="3581400" y="4190326"/>
            <a:ext cx="2158091" cy="52322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b="1" dirty="0" smtClean="0">
                <a:solidFill>
                  <a:srgbClr val="0000CC"/>
                </a:solidFill>
              </a:rPr>
              <a:t>Procedure to measure the </a:t>
            </a:r>
          </a:p>
          <a:p>
            <a:r>
              <a:rPr lang="en-US" sz="1400" b="1" dirty="0" smtClean="0">
                <a:solidFill>
                  <a:srgbClr val="0000CC"/>
                </a:solidFill>
              </a:rPr>
              <a:t>completion of the action</a:t>
            </a:r>
            <a:endParaRPr lang="en-US" sz="1400" b="1" dirty="0">
              <a:solidFill>
                <a:srgbClr val="0000CC"/>
              </a:solidFill>
            </a:endParaRPr>
          </a:p>
        </p:txBody>
      </p:sp>
      <p:sp>
        <p:nvSpPr>
          <p:cNvPr id="13" name="Up Arrow 12"/>
          <p:cNvSpPr/>
          <p:nvPr/>
        </p:nvSpPr>
        <p:spPr>
          <a:xfrm>
            <a:off x="4571999" y="3886200"/>
            <a:ext cx="228601" cy="228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6248400" y="5395001"/>
            <a:ext cx="2286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400" b="1" dirty="0" smtClean="0">
                <a:solidFill>
                  <a:srgbClr val="0000CC"/>
                </a:solidFill>
              </a:rPr>
              <a:t>Deadlines for completing </a:t>
            </a:r>
          </a:p>
          <a:p>
            <a:r>
              <a:rPr lang="en-US" sz="1400" b="1" dirty="0" smtClean="0">
                <a:solidFill>
                  <a:srgbClr val="0000CC"/>
                </a:solidFill>
              </a:rPr>
              <a:t>the action</a:t>
            </a:r>
            <a:endParaRPr lang="en-US" sz="1400" b="1" dirty="0">
              <a:solidFill>
                <a:srgbClr val="0000CC"/>
              </a:solidFill>
            </a:endParaRPr>
          </a:p>
        </p:txBody>
      </p:sp>
      <p:sp>
        <p:nvSpPr>
          <p:cNvPr id="23" name="U-Turn Arrow 22"/>
          <p:cNvSpPr/>
          <p:nvPr/>
        </p:nvSpPr>
        <p:spPr>
          <a:xfrm rot="16200000" flipV="1">
            <a:off x="7973044" y="4638055"/>
            <a:ext cx="1656110" cy="38099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1343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fltVal val="0"/>
                                          </p:val>
                                        </p:tav>
                                        <p:tav tm="100000">
                                          <p:val>
                                            <p:strVal val="#ppt_w"/>
                                          </p:val>
                                        </p:tav>
                                      </p:tavLst>
                                    </p:anim>
                                    <p:anim calcmode="lin" valueType="num">
                                      <p:cBhvr>
                                        <p:cTn id="48" dur="1000" fill="hold"/>
                                        <p:tgtEl>
                                          <p:spTgt spid="17"/>
                                        </p:tgtEl>
                                        <p:attrNameLst>
                                          <p:attrName>ppt_h</p:attrName>
                                        </p:attrNameLst>
                                      </p:cBhvr>
                                      <p:tavLst>
                                        <p:tav tm="0">
                                          <p:val>
                                            <p:fltVal val="0"/>
                                          </p:val>
                                        </p:tav>
                                        <p:tav tm="100000">
                                          <p:val>
                                            <p:strVal val="#ppt_h"/>
                                          </p:val>
                                        </p:tav>
                                      </p:tavLst>
                                    </p:anim>
                                    <p:anim calcmode="lin" valueType="num">
                                      <p:cBhvr>
                                        <p:cTn id="49" dur="1000" fill="hold"/>
                                        <p:tgtEl>
                                          <p:spTgt spid="17"/>
                                        </p:tgtEl>
                                        <p:attrNameLst>
                                          <p:attrName>style.rotation</p:attrName>
                                        </p:attrNameLst>
                                      </p:cBhvr>
                                      <p:tavLst>
                                        <p:tav tm="0">
                                          <p:val>
                                            <p:fltVal val="90"/>
                                          </p:val>
                                        </p:tav>
                                        <p:tav tm="100000">
                                          <p:val>
                                            <p:fltVal val="0"/>
                                          </p:val>
                                        </p:tav>
                                      </p:tavLst>
                                    </p:anim>
                                    <p:animEffect transition="in" filter="fade">
                                      <p:cBhvr>
                                        <p:cTn id="50" dur="10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barn(inVertical)">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additive="base">
                                        <p:cTn id="60" dur="500" fill="hold"/>
                                        <p:tgtEl>
                                          <p:spTgt spid="21"/>
                                        </p:tgtEl>
                                        <p:attrNameLst>
                                          <p:attrName>ppt_x</p:attrName>
                                        </p:attrNameLst>
                                      </p:cBhvr>
                                      <p:tavLst>
                                        <p:tav tm="0">
                                          <p:val>
                                            <p:strVal val="#ppt_x"/>
                                          </p:val>
                                        </p:tav>
                                        <p:tav tm="100000">
                                          <p:val>
                                            <p:strVal val="#ppt_x"/>
                                          </p:val>
                                        </p:tav>
                                      </p:tavLst>
                                    </p:anim>
                                    <p:anim calcmode="lin" valueType="num">
                                      <p:cBhvr additive="base">
                                        <p:cTn id="6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wipe(down)">
                                      <p:cBhvr>
                                        <p:cTn id="6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10" grpId="0" animBg="1"/>
      <p:bldP spid="11" grpId="0" animBg="1"/>
      <p:bldP spid="14" grpId="0" animBg="1"/>
      <p:bldP spid="12" grpId="0" animBg="1"/>
      <p:bldP spid="17" grpId="0" animBg="1"/>
      <p:bldP spid="13" grpId="0" animBg="1"/>
      <p:bldP spid="21"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Due Dates/Accelerated Schedule</a:t>
            </a:r>
            <a:endParaRPr lang="en-US" b="1" dirty="0"/>
          </a:p>
        </p:txBody>
      </p:sp>
      <p:sp>
        <p:nvSpPr>
          <p:cNvPr id="10" name="Content Placeholder 1"/>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dirty="0" smtClean="0">
                <a:solidFill>
                  <a:srgbClr val="000099"/>
                </a:solidFill>
              </a:rPr>
              <a:t>Annual Assessment Data Reporting</a:t>
            </a:r>
          </a:p>
          <a:p>
            <a:pPr marL="914400" lvl="1" indent="-457200" algn="l">
              <a:buFont typeface="Arial" pitchFamily="34" charset="0"/>
              <a:buChar char="•"/>
              <a:defRPr/>
            </a:pPr>
            <a:r>
              <a:rPr lang="en-US" dirty="0" smtClean="0">
                <a:solidFill>
                  <a:srgbClr val="000099"/>
                </a:solidFill>
              </a:rPr>
              <a:t>Data entered into Compliance Assist!</a:t>
            </a:r>
          </a:p>
          <a:p>
            <a:pPr marL="1371600" lvl="2" indent="-457200" algn="l">
              <a:buFont typeface="Arial" pitchFamily="34" charset="0"/>
              <a:buChar char="•"/>
              <a:defRPr/>
            </a:pPr>
            <a:r>
              <a:rPr lang="en-US" b="1" i="1" dirty="0">
                <a:solidFill>
                  <a:srgbClr val="000099"/>
                </a:solidFill>
              </a:rPr>
              <a:t>October 12, 2012 </a:t>
            </a:r>
            <a:r>
              <a:rPr lang="en-US" b="1" dirty="0" smtClean="0">
                <a:solidFill>
                  <a:srgbClr val="000099"/>
                </a:solidFill>
              </a:rPr>
              <a:t>– Entered 2012-13 Goals</a:t>
            </a:r>
          </a:p>
          <a:p>
            <a:pPr marL="1371600" lvl="2" indent="-457200" algn="l">
              <a:buFont typeface="Arial" pitchFamily="34" charset="0"/>
              <a:buChar char="•"/>
              <a:defRPr/>
            </a:pPr>
            <a:r>
              <a:rPr lang="en-US" b="1" i="1" dirty="0" smtClean="0">
                <a:solidFill>
                  <a:srgbClr val="000099"/>
                </a:solidFill>
              </a:rPr>
              <a:t>May 17, 2013 </a:t>
            </a:r>
            <a:endParaRPr lang="en-US" b="1" dirty="0" smtClean="0">
              <a:solidFill>
                <a:srgbClr val="000099"/>
              </a:solidFill>
            </a:endParaRPr>
          </a:p>
          <a:p>
            <a:pPr marL="1828800" lvl="3" indent="-457200" algn="l">
              <a:buFont typeface="Arial" pitchFamily="34" charset="0"/>
              <a:buChar char="•"/>
              <a:defRPr/>
            </a:pPr>
            <a:r>
              <a:rPr lang="en-US" dirty="0" smtClean="0">
                <a:solidFill>
                  <a:srgbClr val="000099"/>
                </a:solidFill>
              </a:rPr>
              <a:t>Enter 2013-14 Goals, and if available Goal Implementation and Resource Strategy or other information </a:t>
            </a:r>
            <a:r>
              <a:rPr lang="en-US" dirty="0" smtClean="0">
                <a:solidFill>
                  <a:srgbClr val="000099"/>
                </a:solidFill>
              </a:rPr>
              <a:t>available for both 2013-14 and 2012-13</a:t>
            </a:r>
            <a:endParaRPr lang="en-US" dirty="0" smtClean="0">
              <a:solidFill>
                <a:srgbClr val="000099"/>
              </a:solidFill>
            </a:endParaRPr>
          </a:p>
          <a:p>
            <a:pPr marL="1371600" lvl="2" indent="-457200" algn="l">
              <a:buFont typeface="Arial" pitchFamily="34" charset="0"/>
              <a:buChar char="•"/>
              <a:defRPr/>
            </a:pPr>
            <a:r>
              <a:rPr lang="en-US" b="1" i="1" dirty="0" smtClean="0">
                <a:solidFill>
                  <a:srgbClr val="000099"/>
                </a:solidFill>
              </a:rPr>
              <a:t>October 11, 2013 (due in October annually)</a:t>
            </a:r>
          </a:p>
          <a:p>
            <a:pPr marL="1828800" lvl="3" indent="-457200" algn="l">
              <a:buFont typeface="Arial" pitchFamily="34" charset="0"/>
              <a:buChar char="•"/>
              <a:defRPr/>
            </a:pPr>
            <a:r>
              <a:rPr lang="en-US" dirty="0">
                <a:solidFill>
                  <a:srgbClr val="000099"/>
                </a:solidFill>
              </a:rPr>
              <a:t>Enter </a:t>
            </a:r>
            <a:r>
              <a:rPr lang="en-US" dirty="0" smtClean="0">
                <a:solidFill>
                  <a:srgbClr val="000099"/>
                </a:solidFill>
              </a:rPr>
              <a:t>2012-13 </a:t>
            </a:r>
            <a:r>
              <a:rPr lang="en-US" dirty="0">
                <a:solidFill>
                  <a:srgbClr val="000099"/>
                </a:solidFill>
              </a:rPr>
              <a:t>Goal Implementation and Resource Strategy, Annual Progress on Goals, Evaluation, Actions for Improvement</a:t>
            </a:r>
          </a:p>
          <a:p>
            <a:pPr marL="1828800" lvl="3" indent="-457200" algn="l">
              <a:buFont typeface="Arial" pitchFamily="34" charset="0"/>
              <a:buChar char="•"/>
              <a:defRPr/>
            </a:pPr>
            <a:endParaRPr lang="en-US" b="1" dirty="0" smtClean="0">
              <a:solidFill>
                <a:srgbClr val="000099"/>
              </a:solidFill>
            </a:endParaRP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3253957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0" y="6019800"/>
            <a:ext cx="9144000" cy="838200"/>
          </a:xfrm>
          <a:prstGeom prst="rect">
            <a:avLst/>
          </a:prstGeom>
          <a:solidFill>
            <a:srgbClr val="000099"/>
          </a:solidFill>
          <a:ln w="9525">
            <a:solidFill>
              <a:schemeClr val="tx1"/>
            </a:solidFill>
            <a:miter lim="800000"/>
            <a:headEnd/>
            <a:tailEnd/>
          </a:ln>
          <a:effectLst/>
          <a:extLst/>
        </p:spPr>
        <p:txBody>
          <a:bodyPr wrap="none" anchor="ctr"/>
          <a:lstStyle/>
          <a:p>
            <a:endParaRPr lang="en-US" dirty="0"/>
          </a:p>
        </p:txBody>
      </p:sp>
      <p:sp>
        <p:nvSpPr>
          <p:cNvPr id="3076" name="Rectangle 19"/>
          <p:cNvSpPr>
            <a:spLocks noChangeArrowheads="1"/>
          </p:cNvSpPr>
          <p:nvPr/>
        </p:nvSpPr>
        <p:spPr bwMode="auto">
          <a:xfrm>
            <a:off x="0" y="5943600"/>
            <a:ext cx="9144000" cy="7620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Rectangle 2"/>
          <p:cNvSpPr txBox="1">
            <a:spLocks noChangeArrowheads="1"/>
          </p:cNvSpPr>
          <p:nvPr/>
        </p:nvSpPr>
        <p:spPr>
          <a:xfrm>
            <a:off x="457200" y="274638"/>
            <a:ext cx="8229600" cy="1143000"/>
          </a:xfrm>
          <a:prstGeom prst="rect">
            <a:avLst/>
          </a:prstGeom>
          <a:effectLst>
            <a:outerShdw dist="107763" dir="2700000" algn="ctr" rotWithShape="0">
              <a:schemeClr val="bg2">
                <a:alpha val="50000"/>
              </a:scheme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smtClean="0"/>
              <a:t>Due Dates/Accelerated Schedule</a:t>
            </a:r>
            <a:endParaRPr lang="en-US" b="1" dirty="0"/>
          </a:p>
        </p:txBody>
      </p:sp>
      <p:sp>
        <p:nvSpPr>
          <p:cNvPr id="10" name="Content Placeholder 1"/>
          <p:cNvSpPr txBox="1">
            <a:spLocks/>
          </p:cNvSpPr>
          <p:nvPr/>
        </p:nvSpPr>
        <p:spPr>
          <a:xfrm>
            <a:off x="228600" y="1600200"/>
            <a:ext cx="86868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itchFamily="34" charset="0"/>
              <a:buChar char="•"/>
              <a:defRPr/>
            </a:pPr>
            <a:r>
              <a:rPr lang="en-US" sz="2800" dirty="0" smtClean="0">
                <a:solidFill>
                  <a:srgbClr val="000099"/>
                </a:solidFill>
              </a:rPr>
              <a:t>Annual Institutional Effectiveness Documentation Report</a:t>
            </a:r>
          </a:p>
          <a:p>
            <a:pPr marL="914400" lvl="1" indent="-457200" algn="l">
              <a:buFont typeface="Arial" pitchFamily="34" charset="0"/>
              <a:buChar char="•"/>
              <a:defRPr/>
            </a:pPr>
            <a:r>
              <a:rPr lang="en-US" dirty="0" smtClean="0">
                <a:solidFill>
                  <a:srgbClr val="000099"/>
                </a:solidFill>
              </a:rPr>
              <a:t>Word document emailed to Ashley Caspary</a:t>
            </a:r>
          </a:p>
          <a:p>
            <a:pPr marL="1371600" lvl="2" indent="-457200" algn="l">
              <a:buFont typeface="Arial" pitchFamily="34" charset="0"/>
              <a:buChar char="•"/>
              <a:defRPr/>
            </a:pPr>
            <a:r>
              <a:rPr lang="en-US" sz="2800" b="1" dirty="0" smtClean="0">
                <a:solidFill>
                  <a:srgbClr val="000099"/>
                </a:solidFill>
              </a:rPr>
              <a:t>2013-14 Reports due</a:t>
            </a:r>
            <a:r>
              <a:rPr lang="en-US" sz="2800" b="1" i="1" dirty="0" smtClean="0">
                <a:solidFill>
                  <a:srgbClr val="000099"/>
                </a:solidFill>
              </a:rPr>
              <a:t> May 17, 2013 </a:t>
            </a:r>
            <a:endParaRPr lang="en-US" sz="2800" b="1" dirty="0" smtClean="0">
              <a:solidFill>
                <a:srgbClr val="000099"/>
              </a:solidFill>
            </a:endParaRPr>
          </a:p>
          <a:p>
            <a:pPr marL="1828800" lvl="3" indent="-457200" algn="l">
              <a:buFont typeface="Arial" pitchFamily="34" charset="0"/>
              <a:buChar char="•"/>
              <a:defRPr/>
            </a:pPr>
            <a:r>
              <a:rPr lang="en-US" sz="2800" dirty="0" smtClean="0">
                <a:solidFill>
                  <a:srgbClr val="000099"/>
                </a:solidFill>
              </a:rPr>
              <a:t>Update of 2012-13 report</a:t>
            </a:r>
          </a:p>
          <a:p>
            <a:pPr lvl="3" algn="l">
              <a:defRPr/>
            </a:pPr>
            <a:endParaRPr lang="en-US" b="1" dirty="0" smtClean="0">
              <a:solidFill>
                <a:srgbClr val="000099"/>
              </a:solidFill>
            </a:endParaRPr>
          </a:p>
          <a:p>
            <a:pPr marL="914400" lvl="1" indent="-457200" algn="l">
              <a:buFont typeface="Arial" pitchFamily="34" charset="0"/>
              <a:buChar char="•"/>
              <a:defRPr/>
            </a:pPr>
            <a:endParaRPr lang="en-US" dirty="0" smtClean="0">
              <a:solidFill>
                <a:srgbClr val="000099"/>
              </a:solidFill>
            </a:endParaRPr>
          </a:p>
        </p:txBody>
      </p:sp>
    </p:spTree>
    <p:extLst>
      <p:ext uri="{BB962C8B-B14F-4D97-AF65-F5344CB8AC3E}">
        <p14:creationId xmlns:p14="http://schemas.microsoft.com/office/powerpoint/2010/main" val="1910011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2431</TotalTime>
  <Words>835</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SACS Coordinators Meeting Non-Academic Units</vt:lpstr>
      <vt:lpstr>PowerPoint Presentation</vt:lpstr>
      <vt:lpstr>PowerPoint Presentation</vt:lpstr>
      <vt:lpstr>PowerPoint Presentation</vt:lpstr>
      <vt:lpstr>PowerPoint Presentation</vt:lpstr>
      <vt:lpstr>The UF Institutional Effectiveness Process for Non-Academic Units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Finance and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 Create The Next Great Website!</dc:title>
  <dc:creator>danwill</dc:creator>
  <cp:lastModifiedBy>Gater,Cheryl L</cp:lastModifiedBy>
  <cp:revision>117</cp:revision>
  <cp:lastPrinted>2012-09-12T11:16:46Z</cp:lastPrinted>
  <dcterms:created xsi:type="dcterms:W3CDTF">2007-03-21T12:12:53Z</dcterms:created>
  <dcterms:modified xsi:type="dcterms:W3CDTF">2013-01-11T15:01:28Z</dcterms:modified>
</cp:coreProperties>
</file>