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7" r:id="rId1"/>
  </p:sldMasterIdLst>
  <p:notesMasterIdLst>
    <p:notesMasterId r:id="rId17"/>
  </p:notesMasterIdLst>
  <p:handoutMasterIdLst>
    <p:handoutMasterId r:id="rId18"/>
  </p:handoutMasterIdLst>
  <p:sldIdLst>
    <p:sldId id="256" r:id="rId2"/>
    <p:sldId id="274" r:id="rId3"/>
    <p:sldId id="279" r:id="rId4"/>
    <p:sldId id="285" r:id="rId5"/>
    <p:sldId id="283" r:id="rId6"/>
    <p:sldId id="286" r:id="rId7"/>
    <p:sldId id="275" r:id="rId8"/>
    <p:sldId id="276" r:id="rId9"/>
    <p:sldId id="287" r:id="rId10"/>
    <p:sldId id="288" r:id="rId11"/>
    <p:sldId id="277" r:id="rId12"/>
    <p:sldId id="278" r:id="rId13"/>
    <p:sldId id="280" r:id="rId14"/>
    <p:sldId id="284" r:id="rId15"/>
    <p:sldId id="282" r:id="rId16"/>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CC"/>
    <a:srgbClr val="0000FF"/>
    <a:srgbClr val="000000"/>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645" autoAdjust="0"/>
  </p:normalViewPr>
  <p:slideViewPr>
    <p:cSldViewPr>
      <p:cViewPr varScale="1">
        <p:scale>
          <a:sx n="73" d="100"/>
          <a:sy n="73" d="100"/>
        </p:scale>
        <p:origin x="-98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pPr>
              <a:defRPr/>
            </a:pPr>
            <a:fld id="{7CF840D0-4D86-4458-BCAE-A7DB9DC88365}" type="datetimeFigureOut">
              <a:rPr lang="en-US"/>
              <a:pPr>
                <a:defRPr/>
              </a:pPr>
              <a:t>1/11/2013</a:t>
            </a:fld>
            <a:endParaRPr lang="en-US" dirty="0"/>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pPr>
              <a:defRPr/>
            </a:pPr>
            <a:fld id="{887A86CC-D6D7-49E3-A1A7-B505C8405E5F}" type="slidenum">
              <a:rPr lang="en-US"/>
              <a:pPr>
                <a:defRPr/>
              </a:pPr>
              <a:t>‹#›</a:t>
            </a:fld>
            <a:endParaRPr lang="en-US" dirty="0"/>
          </a:p>
        </p:txBody>
      </p:sp>
    </p:spTree>
    <p:extLst>
      <p:ext uri="{BB962C8B-B14F-4D97-AF65-F5344CB8AC3E}">
        <p14:creationId xmlns:p14="http://schemas.microsoft.com/office/powerpoint/2010/main" val="25334330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dirty="0"/>
          </a:p>
        </p:txBody>
      </p:sp>
      <p:sp>
        <p:nvSpPr>
          <p:cNvPr id="122883" name="Rectangle 3"/>
          <p:cNvSpPr>
            <a:spLocks noGrp="1" noChangeArrowheads="1"/>
          </p:cNvSpPr>
          <p:nvPr>
            <p:ph type="dt"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dirty="0"/>
          </a:p>
        </p:txBody>
      </p:sp>
      <p:sp>
        <p:nvSpPr>
          <p:cNvPr id="6148"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885" name="Rectangle 5"/>
          <p:cNvSpPr>
            <a:spLocks noGrp="1" noChangeArrowheads="1"/>
          </p:cNvSpPr>
          <p:nvPr>
            <p:ph type="body" sz="quarter" idx="3"/>
          </p:nvPr>
        </p:nvSpPr>
        <p:spPr bwMode="auto">
          <a:xfrm>
            <a:off x="685800" y="4416425"/>
            <a:ext cx="54864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886" name="Rectangle 6"/>
          <p:cNvSpPr>
            <a:spLocks noGrp="1" noChangeArrowheads="1"/>
          </p:cNvSpPr>
          <p:nvPr>
            <p:ph type="ftr" sz="quarter" idx="4"/>
          </p:nvPr>
        </p:nvSpPr>
        <p:spPr bwMode="auto">
          <a:xfrm>
            <a:off x="0"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dirty="0"/>
          </a:p>
        </p:txBody>
      </p:sp>
      <p:sp>
        <p:nvSpPr>
          <p:cNvPr id="122887" name="Rectangle 7"/>
          <p:cNvSpPr>
            <a:spLocks noGrp="1" noChangeArrowheads="1"/>
          </p:cNvSpPr>
          <p:nvPr>
            <p:ph type="sldNum" sz="quarter" idx="5"/>
          </p:nvPr>
        </p:nvSpPr>
        <p:spPr bwMode="auto">
          <a:xfrm>
            <a:off x="3884613"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EA8FA7D-24BF-40B7-B54D-E7E2874E6B38}" type="slidenum">
              <a:rPr lang="en-US"/>
              <a:pPr>
                <a:defRPr/>
              </a:pPr>
              <a:t>‹#›</a:t>
            </a:fld>
            <a:endParaRPr lang="en-US" dirty="0"/>
          </a:p>
        </p:txBody>
      </p:sp>
    </p:spTree>
    <p:extLst>
      <p:ext uri="{BB962C8B-B14F-4D97-AF65-F5344CB8AC3E}">
        <p14:creationId xmlns:p14="http://schemas.microsoft.com/office/powerpoint/2010/main" val="14892627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D5EB547-F55B-4CC4-9E9A-5A14887A2958}" type="slidenum">
              <a:rPr lang="en-US" smtClean="0"/>
              <a:pPr>
                <a:defRPr/>
              </a:pPr>
              <a:t>‹#›</a:t>
            </a:fld>
            <a:endParaRPr lang="en-US" dirty="0"/>
          </a:p>
        </p:txBody>
      </p:sp>
    </p:spTree>
    <p:extLst>
      <p:ext uri="{BB962C8B-B14F-4D97-AF65-F5344CB8AC3E}">
        <p14:creationId xmlns:p14="http://schemas.microsoft.com/office/powerpoint/2010/main" val="282457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1EAB301-EF23-4684-969A-963CDA901333}" type="slidenum">
              <a:rPr lang="en-US" smtClean="0"/>
              <a:pPr>
                <a:defRPr/>
              </a:pPr>
              <a:t>‹#›</a:t>
            </a:fld>
            <a:endParaRPr lang="en-US" dirty="0"/>
          </a:p>
        </p:txBody>
      </p:sp>
    </p:spTree>
    <p:extLst>
      <p:ext uri="{BB962C8B-B14F-4D97-AF65-F5344CB8AC3E}">
        <p14:creationId xmlns:p14="http://schemas.microsoft.com/office/powerpoint/2010/main" val="1865139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C07D542-E6C6-45CA-8A37-63542ABE8E60}" type="slidenum">
              <a:rPr lang="en-US" smtClean="0"/>
              <a:pPr>
                <a:defRPr/>
              </a:pPr>
              <a:t>‹#›</a:t>
            </a:fld>
            <a:endParaRPr lang="en-US" dirty="0"/>
          </a:p>
        </p:txBody>
      </p:sp>
    </p:spTree>
    <p:extLst>
      <p:ext uri="{BB962C8B-B14F-4D97-AF65-F5344CB8AC3E}">
        <p14:creationId xmlns:p14="http://schemas.microsoft.com/office/powerpoint/2010/main" val="543970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3782119-78DB-442D-BC9B-EF2A141B5D85}" type="slidenum">
              <a:rPr lang="en-US" smtClean="0"/>
              <a:pPr>
                <a:defRPr/>
              </a:pPr>
              <a:t>‹#›</a:t>
            </a:fld>
            <a:endParaRPr lang="en-US" dirty="0"/>
          </a:p>
        </p:txBody>
      </p:sp>
    </p:spTree>
    <p:extLst>
      <p:ext uri="{BB962C8B-B14F-4D97-AF65-F5344CB8AC3E}">
        <p14:creationId xmlns:p14="http://schemas.microsoft.com/office/powerpoint/2010/main" val="2774817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74D03B6-F85A-4C0D-8C18-83FC65E986C6}" type="slidenum">
              <a:rPr lang="en-US" smtClean="0"/>
              <a:pPr>
                <a:defRPr/>
              </a:pPr>
              <a:t>‹#›</a:t>
            </a:fld>
            <a:endParaRPr lang="en-US" dirty="0"/>
          </a:p>
        </p:txBody>
      </p:sp>
    </p:spTree>
    <p:extLst>
      <p:ext uri="{BB962C8B-B14F-4D97-AF65-F5344CB8AC3E}">
        <p14:creationId xmlns:p14="http://schemas.microsoft.com/office/powerpoint/2010/main" val="1939215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BC28F3B-2AB7-461E-A5CA-0EF4432E324D}" type="slidenum">
              <a:rPr lang="en-US" smtClean="0"/>
              <a:pPr>
                <a:defRPr/>
              </a:pPr>
              <a:t>‹#›</a:t>
            </a:fld>
            <a:endParaRPr lang="en-US" dirty="0"/>
          </a:p>
        </p:txBody>
      </p:sp>
    </p:spTree>
    <p:extLst>
      <p:ext uri="{BB962C8B-B14F-4D97-AF65-F5344CB8AC3E}">
        <p14:creationId xmlns:p14="http://schemas.microsoft.com/office/powerpoint/2010/main" val="2915664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949CD1E5-09AC-4563-BA14-8751A8D9B28D}" type="slidenum">
              <a:rPr lang="en-US" smtClean="0"/>
              <a:pPr>
                <a:defRPr/>
              </a:pPr>
              <a:t>‹#›</a:t>
            </a:fld>
            <a:endParaRPr lang="en-US" dirty="0"/>
          </a:p>
        </p:txBody>
      </p:sp>
    </p:spTree>
    <p:extLst>
      <p:ext uri="{BB962C8B-B14F-4D97-AF65-F5344CB8AC3E}">
        <p14:creationId xmlns:p14="http://schemas.microsoft.com/office/powerpoint/2010/main" val="2014226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3EC89588-0A36-4B2F-96ED-51CC6B38BF6B}" type="slidenum">
              <a:rPr lang="en-US" smtClean="0"/>
              <a:pPr>
                <a:defRPr/>
              </a:pPr>
              <a:t>‹#›</a:t>
            </a:fld>
            <a:endParaRPr lang="en-US" dirty="0"/>
          </a:p>
        </p:txBody>
      </p:sp>
    </p:spTree>
    <p:extLst>
      <p:ext uri="{BB962C8B-B14F-4D97-AF65-F5344CB8AC3E}">
        <p14:creationId xmlns:p14="http://schemas.microsoft.com/office/powerpoint/2010/main" val="2218331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F6515D21-6D40-4E45-9A04-E47F1B8350AF}" type="slidenum">
              <a:rPr lang="en-US" smtClean="0"/>
              <a:pPr>
                <a:defRPr/>
              </a:pPr>
              <a:t>‹#›</a:t>
            </a:fld>
            <a:endParaRPr lang="en-US" dirty="0"/>
          </a:p>
        </p:txBody>
      </p:sp>
    </p:spTree>
    <p:extLst>
      <p:ext uri="{BB962C8B-B14F-4D97-AF65-F5344CB8AC3E}">
        <p14:creationId xmlns:p14="http://schemas.microsoft.com/office/powerpoint/2010/main" val="1539723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824C8F3-31A7-474A-8622-0839F36812BA}" type="slidenum">
              <a:rPr lang="en-US" smtClean="0"/>
              <a:pPr>
                <a:defRPr/>
              </a:pPr>
              <a:t>‹#›</a:t>
            </a:fld>
            <a:endParaRPr lang="en-US" dirty="0"/>
          </a:p>
        </p:txBody>
      </p:sp>
    </p:spTree>
    <p:extLst>
      <p:ext uri="{BB962C8B-B14F-4D97-AF65-F5344CB8AC3E}">
        <p14:creationId xmlns:p14="http://schemas.microsoft.com/office/powerpoint/2010/main" val="1557233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E8F26F9A-AC0D-4061-9587-5952EE1F4634}" type="slidenum">
              <a:rPr lang="en-US" smtClean="0"/>
              <a:pPr>
                <a:defRPr/>
              </a:pPr>
              <a:t>‹#›</a:t>
            </a:fld>
            <a:endParaRPr lang="en-US" dirty="0"/>
          </a:p>
        </p:txBody>
      </p:sp>
    </p:spTree>
    <p:extLst>
      <p:ext uri="{BB962C8B-B14F-4D97-AF65-F5344CB8AC3E}">
        <p14:creationId xmlns:p14="http://schemas.microsoft.com/office/powerpoint/2010/main" val="2855623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C1FD47C-D189-4F14-A560-C0542A44E175}" type="slidenum">
              <a:rPr lang="en-US" smtClean="0"/>
              <a:pPr>
                <a:defRPr/>
              </a:pPr>
              <a:t>‹#›</a:t>
            </a:fld>
            <a:endParaRPr lang="en-US" dirty="0"/>
          </a:p>
        </p:txBody>
      </p:sp>
    </p:spTree>
    <p:extLst>
      <p:ext uri="{BB962C8B-B14F-4D97-AF65-F5344CB8AC3E}">
        <p14:creationId xmlns:p14="http://schemas.microsoft.com/office/powerpoint/2010/main" val="1731875311"/>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atalog.ufl.edu/ugrad/future/journalism/alc/telecommunication.aspx" TargetMode="External"/><Relationship Id="rId2" Type="http://schemas.openxmlformats.org/officeDocument/2006/relationships/hyperlink" Target="https://catalog.ufl.edu/ugrad/current/journalism/alc/telecommunication.aspx"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assessment.aa.ufl.edu/cert-introduction"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6019800"/>
            <a:ext cx="9144000" cy="838200"/>
          </a:xfrm>
          <a:prstGeom prst="rect">
            <a:avLst/>
          </a:prstGeom>
          <a:solidFill>
            <a:srgbClr val="000099"/>
          </a:solidFill>
          <a:ln w="9525">
            <a:solidFill>
              <a:schemeClr val="tx1"/>
            </a:solidFill>
            <a:miter lim="800000"/>
            <a:headEnd/>
            <a:tailEnd/>
          </a:ln>
          <a:effectLst/>
          <a:extLst/>
        </p:spPr>
        <p:txBody>
          <a:bodyPr wrap="none" anchor="ctr"/>
          <a:lstStyle/>
          <a:p>
            <a:endParaRPr lang="en-US" dirty="0"/>
          </a:p>
        </p:txBody>
      </p:sp>
      <p:pic>
        <p:nvPicPr>
          <p:cNvPr id="3075" name="Picture 16" descr="UFsignatureThemel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6733" y="5334000"/>
            <a:ext cx="19812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19"/>
          <p:cNvSpPr>
            <a:spLocks noChangeArrowheads="1"/>
          </p:cNvSpPr>
          <p:nvPr/>
        </p:nvSpPr>
        <p:spPr bwMode="auto">
          <a:xfrm>
            <a:off x="0" y="5943600"/>
            <a:ext cx="9144000" cy="7620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Title 1"/>
          <p:cNvSpPr>
            <a:spLocks noGrp="1"/>
          </p:cNvSpPr>
          <p:nvPr>
            <p:ph type="ctrTitle"/>
          </p:nvPr>
        </p:nvSpPr>
        <p:spPr>
          <a:xfrm>
            <a:off x="457200" y="457200"/>
            <a:ext cx="8229600" cy="1828800"/>
          </a:xfrm>
        </p:spPr>
        <p:txBody>
          <a:bodyPr/>
          <a:lstStyle/>
          <a:p>
            <a:pPr eaLnBrk="1" hangingPunct="1">
              <a:defRPr/>
            </a:pPr>
            <a:r>
              <a:rPr lang="en-US" dirty="0" smtClean="0"/>
              <a:t>SACS Coordinators Meeting</a:t>
            </a:r>
            <a:br>
              <a:rPr lang="en-US" dirty="0" smtClean="0"/>
            </a:br>
            <a:r>
              <a:rPr lang="en-US" dirty="0" smtClean="0"/>
              <a:t>Academic Units</a:t>
            </a:r>
          </a:p>
        </p:txBody>
      </p:sp>
      <p:sp>
        <p:nvSpPr>
          <p:cNvPr id="3" name="Subtitle 2"/>
          <p:cNvSpPr>
            <a:spLocks noGrp="1"/>
          </p:cNvSpPr>
          <p:nvPr>
            <p:ph type="subTitle" idx="1"/>
          </p:nvPr>
        </p:nvSpPr>
        <p:spPr>
          <a:xfrm>
            <a:off x="381000" y="2514600"/>
            <a:ext cx="8534400" cy="3124200"/>
          </a:xfrm>
        </p:spPr>
        <p:txBody>
          <a:bodyPr/>
          <a:lstStyle/>
          <a:p>
            <a:pPr eaLnBrk="1" hangingPunct="1">
              <a:defRPr/>
            </a:pPr>
            <a:endParaRPr lang="en-US" sz="2800" dirty="0" smtClean="0"/>
          </a:p>
          <a:p>
            <a:pPr eaLnBrk="1" hangingPunct="1">
              <a:defRPr/>
            </a:pPr>
            <a:r>
              <a:rPr lang="en-US" sz="2800" b="1" dirty="0" smtClean="0">
                <a:solidFill>
                  <a:srgbClr val="000099"/>
                </a:solidFill>
              </a:rPr>
              <a:t>Wednesday, January 9, 2013</a:t>
            </a:r>
          </a:p>
          <a:p>
            <a:pPr eaLnBrk="1" hangingPunct="1">
              <a:defRPr/>
            </a:pPr>
            <a:endParaRPr lang="en-US" dirty="0" smtClean="0">
              <a:solidFill>
                <a:schemeClr val="tx1"/>
              </a:solidFill>
            </a:endParaRPr>
          </a:p>
          <a:p>
            <a:pPr eaLnBrk="1" hangingPunct="1">
              <a:defRPr/>
            </a:pPr>
            <a:r>
              <a:rPr lang="en-US" sz="2800" dirty="0" smtClean="0">
                <a:solidFill>
                  <a:schemeClr val="tx1"/>
                </a:solidFill>
              </a:rPr>
              <a:t>Timothy Brophy – Director, Institutional Assessment</a:t>
            </a:r>
          </a:p>
          <a:p>
            <a:pPr eaLnBrk="1" hangingPunct="1">
              <a:defRPr/>
            </a:pPr>
            <a:r>
              <a:rPr lang="en-US" sz="2800" dirty="0" smtClean="0">
                <a:solidFill>
                  <a:schemeClr val="tx1"/>
                </a:solidFill>
              </a:rPr>
              <a:t>Cheryl Gater – Director, SACS Accreditation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6019800"/>
            <a:ext cx="9144000" cy="838200"/>
          </a:xfrm>
          <a:prstGeom prst="rect">
            <a:avLst/>
          </a:prstGeom>
          <a:solidFill>
            <a:srgbClr val="000099"/>
          </a:solidFill>
          <a:ln w="9525">
            <a:solidFill>
              <a:schemeClr val="tx1"/>
            </a:solidFill>
            <a:miter lim="800000"/>
            <a:headEnd/>
            <a:tailEnd/>
          </a:ln>
          <a:effectLst/>
          <a:extLst/>
        </p:spPr>
        <p:txBody>
          <a:bodyPr wrap="none" anchor="ctr"/>
          <a:lstStyle/>
          <a:p>
            <a:endParaRPr lang="en-US" dirty="0"/>
          </a:p>
        </p:txBody>
      </p:sp>
      <p:sp>
        <p:nvSpPr>
          <p:cNvPr id="3076" name="Rectangle 19"/>
          <p:cNvSpPr>
            <a:spLocks noChangeArrowheads="1"/>
          </p:cNvSpPr>
          <p:nvPr/>
        </p:nvSpPr>
        <p:spPr bwMode="auto">
          <a:xfrm>
            <a:off x="0" y="5943600"/>
            <a:ext cx="9144000" cy="7620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Rectangle 2"/>
          <p:cNvSpPr txBox="1">
            <a:spLocks noChangeArrowheads="1"/>
          </p:cNvSpPr>
          <p:nvPr/>
        </p:nvSpPr>
        <p:spPr>
          <a:xfrm>
            <a:off x="457200" y="274638"/>
            <a:ext cx="8229600" cy="1143000"/>
          </a:xfrm>
          <a:prstGeom prst="rect">
            <a:avLst/>
          </a:prstGeom>
          <a:effectLst>
            <a:outerShdw dist="107763" dir="2700000" algn="ctr" rotWithShape="0">
              <a:schemeClr val="bg2">
                <a:alpha val="50000"/>
              </a:schemeClr>
            </a:outerShdw>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smtClean="0"/>
              <a:t>2012-13 Undergraduate AAPs</a:t>
            </a:r>
            <a:endParaRPr lang="en-US" b="1" dirty="0"/>
          </a:p>
        </p:txBody>
      </p:sp>
      <p:sp>
        <p:nvSpPr>
          <p:cNvPr id="10" name="Content Placeholder 1"/>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defRPr/>
            </a:pPr>
            <a:r>
              <a:rPr lang="en-US" dirty="0" smtClean="0">
                <a:solidFill>
                  <a:srgbClr val="000099"/>
                </a:solidFill>
              </a:rPr>
              <a:t>Review procedure – ALL AAPs must be screened at the college level for curriculum changes – these require a separate process for approval</a:t>
            </a:r>
          </a:p>
          <a:p>
            <a:pPr marL="457200" indent="-457200" algn="l">
              <a:buFont typeface="Arial" pitchFamily="34" charset="0"/>
              <a:buChar char="•"/>
            </a:pPr>
            <a:r>
              <a:rPr lang="en-US" dirty="0">
                <a:solidFill>
                  <a:srgbClr val="000099"/>
                </a:solidFill>
              </a:rPr>
              <a:t>Undergraduate Catalog updates for 2013-14 – Example:</a:t>
            </a:r>
          </a:p>
          <a:p>
            <a:pPr marL="914400" lvl="1" indent="-457200" algn="l">
              <a:buFont typeface="Arial" pitchFamily="34" charset="0"/>
              <a:buChar char="•"/>
            </a:pPr>
            <a:r>
              <a:rPr lang="en-US" dirty="0">
                <a:solidFill>
                  <a:srgbClr val="0000CC"/>
                </a:solidFill>
                <a:hlinkClick r:id="rId2"/>
              </a:rPr>
              <a:t>Telecommunications 2012-13</a:t>
            </a:r>
            <a:endParaRPr lang="en-US" dirty="0">
              <a:solidFill>
                <a:srgbClr val="0000CC"/>
              </a:solidFill>
            </a:endParaRPr>
          </a:p>
          <a:p>
            <a:pPr marL="914400" lvl="1" indent="-457200" algn="l">
              <a:buFont typeface="Arial" pitchFamily="34" charset="0"/>
              <a:buChar char="•"/>
            </a:pPr>
            <a:r>
              <a:rPr lang="en-US" dirty="0" smtClean="0">
                <a:solidFill>
                  <a:srgbClr val="0000CC"/>
                </a:solidFill>
                <a:hlinkClick r:id="rId3"/>
              </a:rPr>
              <a:t>Telecommunications </a:t>
            </a:r>
            <a:r>
              <a:rPr lang="en-US" dirty="0">
                <a:solidFill>
                  <a:srgbClr val="0000CC"/>
                </a:solidFill>
                <a:hlinkClick r:id="rId3"/>
              </a:rPr>
              <a:t>2013-14</a:t>
            </a:r>
            <a:endParaRPr lang="en-US" dirty="0">
              <a:solidFill>
                <a:srgbClr val="0000CC"/>
              </a:solidFill>
            </a:endParaRPr>
          </a:p>
          <a:p>
            <a:pPr marL="914400" lvl="1" indent="-457200" algn="l">
              <a:buFont typeface="Arial" pitchFamily="34" charset="0"/>
              <a:buChar char="•"/>
              <a:defRPr/>
            </a:pPr>
            <a:endParaRPr lang="en-US" dirty="0" smtClean="0">
              <a:solidFill>
                <a:srgbClr val="000099"/>
              </a:solidFill>
            </a:endParaRPr>
          </a:p>
        </p:txBody>
      </p:sp>
    </p:spTree>
    <p:extLst>
      <p:ext uri="{BB962C8B-B14F-4D97-AF65-F5344CB8AC3E}">
        <p14:creationId xmlns:p14="http://schemas.microsoft.com/office/powerpoint/2010/main" val="890663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6019800"/>
            <a:ext cx="9144000" cy="838200"/>
          </a:xfrm>
          <a:prstGeom prst="rect">
            <a:avLst/>
          </a:prstGeom>
          <a:solidFill>
            <a:srgbClr val="000099"/>
          </a:solidFill>
          <a:ln w="9525">
            <a:solidFill>
              <a:schemeClr val="tx1"/>
            </a:solidFill>
            <a:miter lim="800000"/>
            <a:headEnd/>
            <a:tailEnd/>
          </a:ln>
          <a:effectLst/>
          <a:extLst/>
        </p:spPr>
        <p:txBody>
          <a:bodyPr wrap="none" anchor="ctr"/>
          <a:lstStyle/>
          <a:p>
            <a:endParaRPr lang="en-US" dirty="0"/>
          </a:p>
        </p:txBody>
      </p:sp>
      <p:sp>
        <p:nvSpPr>
          <p:cNvPr id="3076" name="Rectangle 19"/>
          <p:cNvSpPr>
            <a:spLocks noChangeArrowheads="1"/>
          </p:cNvSpPr>
          <p:nvPr/>
        </p:nvSpPr>
        <p:spPr bwMode="auto">
          <a:xfrm>
            <a:off x="0" y="5943600"/>
            <a:ext cx="9144000" cy="7620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Rectangle 2"/>
          <p:cNvSpPr txBox="1">
            <a:spLocks noChangeArrowheads="1"/>
          </p:cNvSpPr>
          <p:nvPr/>
        </p:nvSpPr>
        <p:spPr>
          <a:xfrm>
            <a:off x="457200" y="274638"/>
            <a:ext cx="8229600" cy="1143000"/>
          </a:xfrm>
          <a:prstGeom prst="rect">
            <a:avLst/>
          </a:prstGeom>
          <a:effectLst>
            <a:outerShdw dist="107763" dir="2700000" algn="ctr" rotWithShape="0">
              <a:schemeClr val="bg2">
                <a:alpha val="50000"/>
              </a:schemeClr>
            </a:outerShdw>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smtClean="0"/>
              <a:t>Due Dates/Accelerated Schedule</a:t>
            </a:r>
            <a:endParaRPr lang="en-US" b="1" dirty="0"/>
          </a:p>
        </p:txBody>
      </p:sp>
      <p:sp>
        <p:nvSpPr>
          <p:cNvPr id="10" name="Content Placeholder 1"/>
          <p:cNvSpPr txBox="1">
            <a:spLocks/>
          </p:cNvSpPr>
          <p:nvPr/>
        </p:nvSpPr>
        <p:spPr>
          <a:xfrm>
            <a:off x="457200" y="1600201"/>
            <a:ext cx="8229600" cy="4343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defRPr/>
            </a:pPr>
            <a:r>
              <a:rPr lang="en-US" dirty="0" smtClean="0">
                <a:solidFill>
                  <a:srgbClr val="000099"/>
                </a:solidFill>
              </a:rPr>
              <a:t>Annual Assessment Data Reporting</a:t>
            </a:r>
          </a:p>
          <a:p>
            <a:pPr marL="914400" lvl="1" indent="-457200" algn="l">
              <a:buFont typeface="Arial" pitchFamily="34" charset="0"/>
              <a:buChar char="•"/>
              <a:defRPr/>
            </a:pPr>
            <a:r>
              <a:rPr lang="en-US" dirty="0" smtClean="0">
                <a:solidFill>
                  <a:srgbClr val="000099"/>
                </a:solidFill>
              </a:rPr>
              <a:t>Data entered into Compliance Assist!</a:t>
            </a:r>
          </a:p>
          <a:p>
            <a:pPr marL="1371600" lvl="2" indent="-457200" algn="l">
              <a:buFont typeface="Arial" pitchFamily="34" charset="0"/>
              <a:buChar char="•"/>
              <a:defRPr/>
            </a:pPr>
            <a:r>
              <a:rPr lang="en-US" b="1" i="1" dirty="0">
                <a:solidFill>
                  <a:srgbClr val="000099"/>
                </a:solidFill>
              </a:rPr>
              <a:t>October 12, 2012 </a:t>
            </a:r>
            <a:r>
              <a:rPr lang="en-US" b="1" dirty="0" smtClean="0">
                <a:solidFill>
                  <a:srgbClr val="000099"/>
                </a:solidFill>
              </a:rPr>
              <a:t>– Entered 2011-12 Goals/Outcome, Results, etc.</a:t>
            </a:r>
          </a:p>
          <a:p>
            <a:pPr marL="1371600" lvl="2" indent="-457200" algn="l">
              <a:buFont typeface="Arial" pitchFamily="34" charset="0"/>
              <a:buChar char="•"/>
              <a:defRPr/>
            </a:pPr>
            <a:r>
              <a:rPr lang="en-US" b="1" i="1" dirty="0" smtClean="0">
                <a:solidFill>
                  <a:srgbClr val="000099"/>
                </a:solidFill>
              </a:rPr>
              <a:t>May 17, 2013 </a:t>
            </a:r>
            <a:endParaRPr lang="en-US" b="1" dirty="0" smtClean="0">
              <a:solidFill>
                <a:srgbClr val="000099"/>
              </a:solidFill>
            </a:endParaRPr>
          </a:p>
          <a:p>
            <a:pPr marL="1828800" lvl="3" indent="-457200" algn="l">
              <a:buFont typeface="Arial" pitchFamily="34" charset="0"/>
              <a:buChar char="•"/>
              <a:defRPr/>
            </a:pPr>
            <a:r>
              <a:rPr lang="en-US" dirty="0" smtClean="0">
                <a:solidFill>
                  <a:srgbClr val="000099"/>
                </a:solidFill>
              </a:rPr>
              <a:t>Enter 2012-13 Goals/Outcomes and if available Evaluation/Assessment Method</a:t>
            </a:r>
          </a:p>
          <a:p>
            <a:pPr marL="1371600" lvl="2" indent="-457200" algn="l">
              <a:buFont typeface="Arial" pitchFamily="34" charset="0"/>
              <a:buChar char="•"/>
              <a:defRPr/>
            </a:pPr>
            <a:r>
              <a:rPr lang="en-US" b="1" i="1" dirty="0" smtClean="0">
                <a:solidFill>
                  <a:srgbClr val="000099"/>
                </a:solidFill>
              </a:rPr>
              <a:t>October 11, 2013 (due in October annually)</a:t>
            </a:r>
          </a:p>
          <a:p>
            <a:pPr marL="1828800" lvl="3" indent="-457200" algn="l">
              <a:buFont typeface="Arial" pitchFamily="34" charset="0"/>
              <a:buChar char="•"/>
              <a:defRPr/>
            </a:pPr>
            <a:r>
              <a:rPr lang="en-US" dirty="0">
                <a:solidFill>
                  <a:srgbClr val="000099"/>
                </a:solidFill>
              </a:rPr>
              <a:t>Enter </a:t>
            </a:r>
            <a:r>
              <a:rPr lang="en-US" dirty="0" smtClean="0">
                <a:solidFill>
                  <a:srgbClr val="000099"/>
                </a:solidFill>
              </a:rPr>
              <a:t>2012-13 </a:t>
            </a:r>
            <a:r>
              <a:rPr lang="en-US" dirty="0">
                <a:solidFill>
                  <a:srgbClr val="000099"/>
                </a:solidFill>
              </a:rPr>
              <a:t>Evaluation/Assessment Method, Results, and Use of </a:t>
            </a:r>
            <a:r>
              <a:rPr lang="en-US" dirty="0" smtClean="0">
                <a:solidFill>
                  <a:srgbClr val="000099"/>
                </a:solidFill>
              </a:rPr>
              <a:t>Results</a:t>
            </a:r>
            <a:endParaRPr lang="en-US" b="1" dirty="0" smtClean="0">
              <a:solidFill>
                <a:srgbClr val="000099"/>
              </a:solidFill>
            </a:endParaRPr>
          </a:p>
          <a:p>
            <a:pPr marL="914400" lvl="1" indent="-457200" algn="l">
              <a:buFont typeface="Arial" pitchFamily="34" charset="0"/>
              <a:buChar char="•"/>
              <a:defRPr/>
            </a:pPr>
            <a:endParaRPr lang="en-US" dirty="0" smtClean="0">
              <a:solidFill>
                <a:srgbClr val="000099"/>
              </a:solidFill>
            </a:endParaRPr>
          </a:p>
        </p:txBody>
      </p:sp>
    </p:spTree>
    <p:extLst>
      <p:ext uri="{BB962C8B-B14F-4D97-AF65-F5344CB8AC3E}">
        <p14:creationId xmlns:p14="http://schemas.microsoft.com/office/powerpoint/2010/main" val="32539570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6019800"/>
            <a:ext cx="9144000" cy="838200"/>
          </a:xfrm>
          <a:prstGeom prst="rect">
            <a:avLst/>
          </a:prstGeom>
          <a:solidFill>
            <a:srgbClr val="000099"/>
          </a:solidFill>
          <a:ln w="9525">
            <a:solidFill>
              <a:schemeClr val="tx1"/>
            </a:solidFill>
            <a:miter lim="800000"/>
            <a:headEnd/>
            <a:tailEnd/>
          </a:ln>
          <a:effectLst/>
          <a:extLst/>
        </p:spPr>
        <p:txBody>
          <a:bodyPr wrap="none" anchor="ctr"/>
          <a:lstStyle/>
          <a:p>
            <a:endParaRPr lang="en-US" dirty="0"/>
          </a:p>
        </p:txBody>
      </p:sp>
      <p:sp>
        <p:nvSpPr>
          <p:cNvPr id="3076" name="Rectangle 19"/>
          <p:cNvSpPr>
            <a:spLocks noChangeArrowheads="1"/>
          </p:cNvSpPr>
          <p:nvPr/>
        </p:nvSpPr>
        <p:spPr bwMode="auto">
          <a:xfrm>
            <a:off x="0" y="5943600"/>
            <a:ext cx="9144000" cy="7620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Rectangle 2"/>
          <p:cNvSpPr txBox="1">
            <a:spLocks noChangeArrowheads="1"/>
          </p:cNvSpPr>
          <p:nvPr/>
        </p:nvSpPr>
        <p:spPr>
          <a:xfrm>
            <a:off x="457200" y="274638"/>
            <a:ext cx="8229600" cy="1143000"/>
          </a:xfrm>
          <a:prstGeom prst="rect">
            <a:avLst/>
          </a:prstGeom>
          <a:effectLst>
            <a:outerShdw dist="107763" dir="2700000" algn="ctr" rotWithShape="0">
              <a:schemeClr val="bg2">
                <a:alpha val="50000"/>
              </a:schemeClr>
            </a:outerShdw>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smtClean="0"/>
              <a:t>Due Dates/Accelerated Schedule</a:t>
            </a:r>
            <a:endParaRPr lang="en-US" b="1" dirty="0"/>
          </a:p>
        </p:txBody>
      </p:sp>
      <p:sp>
        <p:nvSpPr>
          <p:cNvPr id="10" name="Content Placeholder 1"/>
          <p:cNvSpPr txBox="1">
            <a:spLocks/>
          </p:cNvSpPr>
          <p:nvPr/>
        </p:nvSpPr>
        <p:spPr>
          <a:xfrm>
            <a:off x="228600" y="1600200"/>
            <a:ext cx="86868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defRPr/>
            </a:pPr>
            <a:r>
              <a:rPr lang="en-US" sz="2800" dirty="0" smtClean="0">
                <a:solidFill>
                  <a:srgbClr val="000099"/>
                </a:solidFill>
              </a:rPr>
              <a:t>Annual Institutional Effectiveness Documentation Report</a:t>
            </a:r>
          </a:p>
          <a:p>
            <a:pPr marL="914400" lvl="1" indent="-457200" algn="l">
              <a:buFont typeface="Arial" pitchFamily="34" charset="0"/>
              <a:buChar char="•"/>
              <a:defRPr/>
            </a:pPr>
            <a:r>
              <a:rPr lang="en-US" dirty="0" smtClean="0">
                <a:solidFill>
                  <a:srgbClr val="000099"/>
                </a:solidFill>
              </a:rPr>
              <a:t>Word document emailed to Ashley Caspary</a:t>
            </a:r>
          </a:p>
          <a:p>
            <a:pPr marL="1371600" lvl="2" indent="-457200" algn="l">
              <a:buFont typeface="Arial" pitchFamily="34" charset="0"/>
              <a:buChar char="•"/>
              <a:defRPr/>
            </a:pPr>
            <a:r>
              <a:rPr lang="en-US" sz="2800" b="1" dirty="0" smtClean="0">
                <a:solidFill>
                  <a:srgbClr val="000099"/>
                </a:solidFill>
              </a:rPr>
              <a:t>2013-14 Reports due</a:t>
            </a:r>
            <a:r>
              <a:rPr lang="en-US" sz="2800" b="1" i="1" dirty="0" smtClean="0">
                <a:solidFill>
                  <a:srgbClr val="000099"/>
                </a:solidFill>
              </a:rPr>
              <a:t> May 17, 2013 (due in May annually)</a:t>
            </a:r>
            <a:endParaRPr lang="en-US" sz="2800" b="1" dirty="0" smtClean="0">
              <a:solidFill>
                <a:srgbClr val="000099"/>
              </a:solidFill>
            </a:endParaRPr>
          </a:p>
          <a:p>
            <a:pPr marL="1828800" lvl="3" indent="-457200" algn="l">
              <a:buFont typeface="Arial" pitchFamily="34" charset="0"/>
              <a:buChar char="•"/>
              <a:defRPr/>
            </a:pPr>
            <a:r>
              <a:rPr lang="en-US" sz="2800" dirty="0" smtClean="0">
                <a:solidFill>
                  <a:srgbClr val="000099"/>
                </a:solidFill>
              </a:rPr>
              <a:t>Update of 2012-13 report</a:t>
            </a:r>
          </a:p>
          <a:p>
            <a:pPr lvl="3" algn="l">
              <a:defRPr/>
            </a:pPr>
            <a:endParaRPr lang="en-US" b="1" dirty="0" smtClean="0">
              <a:solidFill>
                <a:srgbClr val="000099"/>
              </a:solidFill>
            </a:endParaRPr>
          </a:p>
          <a:p>
            <a:pPr marL="914400" lvl="1" indent="-457200" algn="l">
              <a:buFont typeface="Arial" pitchFamily="34" charset="0"/>
              <a:buChar char="•"/>
              <a:defRPr/>
            </a:pPr>
            <a:endParaRPr lang="en-US" dirty="0" smtClean="0">
              <a:solidFill>
                <a:srgbClr val="000099"/>
              </a:solidFill>
            </a:endParaRPr>
          </a:p>
        </p:txBody>
      </p:sp>
    </p:spTree>
    <p:extLst>
      <p:ext uri="{BB962C8B-B14F-4D97-AF65-F5344CB8AC3E}">
        <p14:creationId xmlns:p14="http://schemas.microsoft.com/office/powerpoint/2010/main" val="19100114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6019800"/>
            <a:ext cx="9144000" cy="838200"/>
          </a:xfrm>
          <a:prstGeom prst="rect">
            <a:avLst/>
          </a:prstGeom>
          <a:solidFill>
            <a:srgbClr val="000099"/>
          </a:solidFill>
          <a:ln w="9525">
            <a:solidFill>
              <a:schemeClr val="tx1"/>
            </a:solidFill>
            <a:miter lim="800000"/>
            <a:headEnd/>
            <a:tailEnd/>
          </a:ln>
          <a:effectLst/>
          <a:extLst/>
        </p:spPr>
        <p:txBody>
          <a:bodyPr wrap="none" anchor="ctr"/>
          <a:lstStyle/>
          <a:p>
            <a:endParaRPr lang="en-US" dirty="0"/>
          </a:p>
        </p:txBody>
      </p:sp>
      <p:sp>
        <p:nvSpPr>
          <p:cNvPr id="3076" name="Rectangle 19"/>
          <p:cNvSpPr>
            <a:spLocks noChangeArrowheads="1"/>
          </p:cNvSpPr>
          <p:nvPr/>
        </p:nvSpPr>
        <p:spPr bwMode="auto">
          <a:xfrm>
            <a:off x="0" y="5943600"/>
            <a:ext cx="9144000" cy="7620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Rectangle 2"/>
          <p:cNvSpPr txBox="1">
            <a:spLocks noChangeArrowheads="1"/>
          </p:cNvSpPr>
          <p:nvPr/>
        </p:nvSpPr>
        <p:spPr>
          <a:xfrm>
            <a:off x="457200" y="274638"/>
            <a:ext cx="8229600" cy="1143000"/>
          </a:xfrm>
          <a:prstGeom prst="rect">
            <a:avLst/>
          </a:prstGeom>
          <a:effectLst>
            <a:outerShdw dist="107763" dir="2700000" algn="ctr" rotWithShape="0">
              <a:schemeClr val="bg2">
                <a:alpha val="50000"/>
              </a:schemeClr>
            </a:outerShdw>
          </a:effectLst>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smtClean="0"/>
              <a:t>Spring Semester Workshops</a:t>
            </a:r>
          </a:p>
          <a:p>
            <a:pPr>
              <a:defRPr/>
            </a:pPr>
            <a:r>
              <a:rPr lang="en-US" b="1" dirty="0"/>
              <a:t>http://assessment.aa.ufl.edu/news</a:t>
            </a:r>
          </a:p>
        </p:txBody>
      </p:sp>
      <p:sp>
        <p:nvSpPr>
          <p:cNvPr id="10" name="Content Placeholder 1"/>
          <p:cNvSpPr txBox="1">
            <a:spLocks/>
          </p:cNvSpPr>
          <p:nvPr/>
        </p:nvSpPr>
        <p:spPr>
          <a:xfrm>
            <a:off x="228600" y="1409171"/>
            <a:ext cx="8763000" cy="4495800"/>
          </a:xfrm>
          <a:prstGeom prst="rect">
            <a:avLst/>
          </a:prstGeom>
        </p:spPr>
        <p:txBody>
          <a:bodyPr vert="horz" lIns="91440" tIns="45720" rIns="91440" bIns="45720" rtlCol="0">
            <a:normAutofit fontScale="925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defRPr/>
            </a:pPr>
            <a:r>
              <a:rPr lang="en-US" b="1" dirty="0" smtClean="0">
                <a:solidFill>
                  <a:srgbClr val="000099"/>
                </a:solidFill>
              </a:rPr>
              <a:t>Writing Certificate Assessment Plans</a:t>
            </a:r>
          </a:p>
          <a:p>
            <a:pPr marL="914400" lvl="1" indent="-457200" algn="l">
              <a:buFont typeface="Arial" pitchFamily="34" charset="0"/>
              <a:buChar char="•"/>
              <a:defRPr/>
            </a:pPr>
            <a:r>
              <a:rPr lang="en-US" dirty="0" smtClean="0">
                <a:solidFill>
                  <a:srgbClr val="000099"/>
                </a:solidFill>
              </a:rPr>
              <a:t>January 23, 2013 – 10:40-11:30 a.m. in 349 Reitz Union</a:t>
            </a:r>
          </a:p>
          <a:p>
            <a:pPr marL="457200" indent="-457200" algn="l">
              <a:buFont typeface="Arial" pitchFamily="34" charset="0"/>
              <a:buChar char="•"/>
              <a:defRPr/>
            </a:pPr>
            <a:endParaRPr lang="en-US" sz="1600" dirty="0" smtClean="0">
              <a:solidFill>
                <a:srgbClr val="000099"/>
              </a:solidFill>
            </a:endParaRPr>
          </a:p>
          <a:p>
            <a:pPr marL="457200" indent="-457200" algn="l">
              <a:buFont typeface="Arial" pitchFamily="34" charset="0"/>
              <a:buChar char="•"/>
              <a:defRPr/>
            </a:pPr>
            <a:r>
              <a:rPr lang="en-US" b="1" dirty="0" smtClean="0">
                <a:solidFill>
                  <a:srgbClr val="000099"/>
                </a:solidFill>
              </a:rPr>
              <a:t>Writing Graduate/Professional Academic Assessment Plans</a:t>
            </a:r>
          </a:p>
          <a:p>
            <a:pPr marL="914400" lvl="1" indent="-457200" algn="l">
              <a:buFont typeface="Arial" pitchFamily="34" charset="0"/>
              <a:buChar char="•"/>
              <a:defRPr/>
            </a:pPr>
            <a:r>
              <a:rPr lang="en-US" dirty="0" smtClean="0">
                <a:solidFill>
                  <a:srgbClr val="000099"/>
                </a:solidFill>
              </a:rPr>
              <a:t>January 30, 2013 – 10:40-11:30 a.m. in 349 Reitz Union</a:t>
            </a:r>
          </a:p>
          <a:p>
            <a:pPr marL="457200" indent="-457200" algn="l">
              <a:buFont typeface="Arial" pitchFamily="34" charset="0"/>
              <a:buChar char="•"/>
              <a:defRPr/>
            </a:pPr>
            <a:endParaRPr lang="en-US" sz="1600" dirty="0" smtClean="0">
              <a:solidFill>
                <a:srgbClr val="000099"/>
              </a:solidFill>
            </a:endParaRPr>
          </a:p>
          <a:p>
            <a:pPr marL="457200" indent="-457200" algn="l">
              <a:buFont typeface="Arial" pitchFamily="34" charset="0"/>
              <a:buChar char="•"/>
              <a:defRPr/>
            </a:pPr>
            <a:r>
              <a:rPr lang="en-US" b="1" dirty="0" smtClean="0">
                <a:solidFill>
                  <a:srgbClr val="000099"/>
                </a:solidFill>
              </a:rPr>
              <a:t>Writing Measurable Student Learning Outcomes</a:t>
            </a:r>
          </a:p>
          <a:p>
            <a:pPr marL="914400" lvl="1" indent="-457200" algn="l">
              <a:buFont typeface="Arial" pitchFamily="34" charset="0"/>
              <a:buChar char="•"/>
              <a:defRPr/>
            </a:pPr>
            <a:r>
              <a:rPr lang="en-US" dirty="0" smtClean="0">
                <a:solidFill>
                  <a:srgbClr val="000099"/>
                </a:solidFill>
              </a:rPr>
              <a:t>February 4, 2013 – 9:35-11:30 a.m. in 349 Reitz Union</a:t>
            </a:r>
          </a:p>
        </p:txBody>
      </p:sp>
    </p:spTree>
    <p:extLst>
      <p:ext uri="{BB962C8B-B14F-4D97-AF65-F5344CB8AC3E}">
        <p14:creationId xmlns:p14="http://schemas.microsoft.com/office/powerpoint/2010/main" val="24069799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6019800"/>
            <a:ext cx="9144000" cy="838200"/>
          </a:xfrm>
          <a:prstGeom prst="rect">
            <a:avLst/>
          </a:prstGeom>
          <a:solidFill>
            <a:srgbClr val="000099"/>
          </a:solidFill>
          <a:ln w="9525">
            <a:solidFill>
              <a:schemeClr val="tx1"/>
            </a:solidFill>
            <a:miter lim="800000"/>
            <a:headEnd/>
            <a:tailEnd/>
          </a:ln>
          <a:effectLst/>
          <a:extLst/>
        </p:spPr>
        <p:txBody>
          <a:bodyPr wrap="none" anchor="ctr"/>
          <a:lstStyle/>
          <a:p>
            <a:endParaRPr lang="en-US" dirty="0"/>
          </a:p>
        </p:txBody>
      </p:sp>
      <p:sp>
        <p:nvSpPr>
          <p:cNvPr id="3076" name="Rectangle 19"/>
          <p:cNvSpPr>
            <a:spLocks noChangeArrowheads="1"/>
          </p:cNvSpPr>
          <p:nvPr/>
        </p:nvSpPr>
        <p:spPr bwMode="auto">
          <a:xfrm>
            <a:off x="0" y="5943600"/>
            <a:ext cx="9144000" cy="7620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Rectangle 2"/>
          <p:cNvSpPr txBox="1">
            <a:spLocks noChangeArrowheads="1"/>
          </p:cNvSpPr>
          <p:nvPr/>
        </p:nvSpPr>
        <p:spPr>
          <a:xfrm>
            <a:off x="457200" y="274638"/>
            <a:ext cx="8229600" cy="1143000"/>
          </a:xfrm>
          <a:prstGeom prst="rect">
            <a:avLst/>
          </a:prstGeom>
          <a:effectLst>
            <a:outerShdw dist="107763" dir="2700000" algn="ctr" rotWithShape="0">
              <a:schemeClr val="bg2">
                <a:alpha val="50000"/>
              </a:schemeClr>
            </a:outerShdw>
          </a:effectLst>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smtClean="0"/>
              <a:t>Spring Semester Workshops</a:t>
            </a:r>
          </a:p>
          <a:p>
            <a:pPr>
              <a:defRPr/>
            </a:pPr>
            <a:r>
              <a:rPr lang="en-US" b="1" dirty="0"/>
              <a:t>http://assessment.aa.ufl.edu/news</a:t>
            </a:r>
          </a:p>
        </p:txBody>
      </p:sp>
      <p:sp>
        <p:nvSpPr>
          <p:cNvPr id="10" name="Content Placeholder 1"/>
          <p:cNvSpPr txBox="1">
            <a:spLocks/>
          </p:cNvSpPr>
          <p:nvPr/>
        </p:nvSpPr>
        <p:spPr>
          <a:xfrm>
            <a:off x="228600" y="1494367"/>
            <a:ext cx="8763000" cy="4495800"/>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defRPr/>
            </a:pPr>
            <a:r>
              <a:rPr lang="en-US" b="1" dirty="0" smtClean="0">
                <a:solidFill>
                  <a:srgbClr val="000099"/>
                </a:solidFill>
              </a:rPr>
              <a:t>Writing Effective Rubrics</a:t>
            </a:r>
          </a:p>
          <a:p>
            <a:pPr marL="914400" lvl="1" indent="-457200" algn="l">
              <a:buFont typeface="Arial" pitchFamily="34" charset="0"/>
              <a:buChar char="•"/>
              <a:defRPr/>
            </a:pPr>
            <a:r>
              <a:rPr lang="en-US" dirty="0" smtClean="0">
                <a:solidFill>
                  <a:srgbClr val="000099"/>
                </a:solidFill>
              </a:rPr>
              <a:t>February 6, 2013 – 10:40-11:30 a.m. in 349 Reitz Union</a:t>
            </a:r>
          </a:p>
          <a:p>
            <a:pPr marL="457200" indent="-457200" algn="l">
              <a:buFont typeface="Arial" pitchFamily="34" charset="0"/>
              <a:buChar char="•"/>
              <a:defRPr/>
            </a:pPr>
            <a:endParaRPr lang="en-US" sz="1600" dirty="0" smtClean="0">
              <a:solidFill>
                <a:srgbClr val="000099"/>
              </a:solidFill>
            </a:endParaRPr>
          </a:p>
          <a:p>
            <a:pPr marL="457200" indent="-457200" algn="l">
              <a:buFont typeface="Arial" pitchFamily="34" charset="0"/>
              <a:buChar char="•"/>
              <a:defRPr/>
            </a:pPr>
            <a:r>
              <a:rPr lang="en-US" b="1" dirty="0" smtClean="0">
                <a:solidFill>
                  <a:srgbClr val="000099"/>
                </a:solidFill>
              </a:rPr>
              <a:t>Updating Undergraduate Academic Assessment Plans:  What’s New for 2012-13</a:t>
            </a:r>
          </a:p>
          <a:p>
            <a:pPr marL="914400" lvl="1" indent="-457200" algn="l">
              <a:buFont typeface="Arial" pitchFamily="34" charset="0"/>
              <a:buChar char="•"/>
              <a:defRPr/>
            </a:pPr>
            <a:r>
              <a:rPr lang="en-US" dirty="0" smtClean="0">
                <a:solidFill>
                  <a:srgbClr val="000099"/>
                </a:solidFill>
              </a:rPr>
              <a:t>February 14, 2013 – 10:40-11:30 a.m. in 349 Reitz Union</a:t>
            </a:r>
          </a:p>
          <a:p>
            <a:pPr marL="914400" lvl="1" indent="-457200" algn="l">
              <a:buFont typeface="Arial" pitchFamily="34" charset="0"/>
              <a:buChar char="•"/>
              <a:defRPr/>
            </a:pPr>
            <a:r>
              <a:rPr lang="en-US" dirty="0" smtClean="0">
                <a:solidFill>
                  <a:srgbClr val="000099"/>
                </a:solidFill>
              </a:rPr>
              <a:t>February 15, 2013 – 10:40-11:30 a.m. in 349 Reitz Union</a:t>
            </a:r>
          </a:p>
          <a:p>
            <a:pPr marL="457200" indent="-457200" algn="l">
              <a:buFont typeface="Arial" pitchFamily="34" charset="0"/>
              <a:buChar char="•"/>
              <a:defRPr/>
            </a:pPr>
            <a:endParaRPr lang="en-US" sz="1600" dirty="0" smtClean="0">
              <a:solidFill>
                <a:srgbClr val="000099"/>
              </a:solidFill>
            </a:endParaRPr>
          </a:p>
          <a:p>
            <a:pPr marL="457200" indent="-457200" algn="l">
              <a:buFont typeface="Arial" pitchFamily="34" charset="0"/>
              <a:buChar char="•"/>
              <a:defRPr/>
            </a:pPr>
            <a:r>
              <a:rPr lang="en-US" b="1" dirty="0" smtClean="0">
                <a:solidFill>
                  <a:srgbClr val="000099"/>
                </a:solidFill>
              </a:rPr>
              <a:t>Strengthening Academic Assessment for Programs – A Systemic Approach</a:t>
            </a:r>
          </a:p>
          <a:p>
            <a:pPr marL="914400" lvl="1" indent="-457200" algn="l">
              <a:buFont typeface="Arial" pitchFamily="34" charset="0"/>
              <a:buChar char="•"/>
              <a:defRPr/>
            </a:pPr>
            <a:r>
              <a:rPr lang="en-US" dirty="0" smtClean="0">
                <a:solidFill>
                  <a:srgbClr val="000099"/>
                </a:solidFill>
              </a:rPr>
              <a:t>February 20, 2013 – 10:40-11:30 a.m. in 349 Reitz Union</a:t>
            </a:r>
          </a:p>
        </p:txBody>
      </p:sp>
    </p:spTree>
    <p:extLst>
      <p:ext uri="{BB962C8B-B14F-4D97-AF65-F5344CB8AC3E}">
        <p14:creationId xmlns:p14="http://schemas.microsoft.com/office/powerpoint/2010/main" val="29931752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6019800"/>
            <a:ext cx="9144000" cy="838200"/>
          </a:xfrm>
          <a:prstGeom prst="rect">
            <a:avLst/>
          </a:prstGeom>
          <a:solidFill>
            <a:srgbClr val="000099"/>
          </a:solidFill>
          <a:ln w="9525">
            <a:solidFill>
              <a:schemeClr val="tx1"/>
            </a:solidFill>
            <a:miter lim="800000"/>
            <a:headEnd/>
            <a:tailEnd/>
          </a:ln>
          <a:effectLst/>
          <a:extLst/>
        </p:spPr>
        <p:txBody>
          <a:bodyPr wrap="none" anchor="ctr"/>
          <a:lstStyle/>
          <a:p>
            <a:endParaRPr lang="en-US" dirty="0"/>
          </a:p>
        </p:txBody>
      </p:sp>
      <p:sp>
        <p:nvSpPr>
          <p:cNvPr id="3076" name="Rectangle 19"/>
          <p:cNvSpPr>
            <a:spLocks noChangeArrowheads="1"/>
          </p:cNvSpPr>
          <p:nvPr/>
        </p:nvSpPr>
        <p:spPr bwMode="auto">
          <a:xfrm>
            <a:off x="0" y="5943600"/>
            <a:ext cx="9144000" cy="7620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Rectangle 2"/>
          <p:cNvSpPr txBox="1">
            <a:spLocks noChangeArrowheads="1"/>
          </p:cNvSpPr>
          <p:nvPr/>
        </p:nvSpPr>
        <p:spPr>
          <a:xfrm>
            <a:off x="457200" y="274638"/>
            <a:ext cx="8229600" cy="1143000"/>
          </a:xfrm>
          <a:prstGeom prst="rect">
            <a:avLst/>
          </a:prstGeom>
          <a:effectLst>
            <a:outerShdw dist="107763" dir="2700000" algn="ctr" rotWithShape="0">
              <a:schemeClr val="bg2">
                <a:alpha val="50000"/>
              </a:schemeClr>
            </a:outerShdw>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smtClean="0"/>
              <a:t>Discussion and Questions</a:t>
            </a:r>
            <a:endParaRPr lang="en-US" b="1" dirty="0"/>
          </a:p>
        </p:txBody>
      </p:sp>
      <p:sp>
        <p:nvSpPr>
          <p:cNvPr id="10" name="Content Placeholder 1"/>
          <p:cNvSpPr txBox="1">
            <a:spLocks/>
          </p:cNvSpPr>
          <p:nvPr/>
        </p:nvSpPr>
        <p:spPr>
          <a:xfrm>
            <a:off x="457200" y="1524000"/>
            <a:ext cx="8229600" cy="48768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defRPr/>
            </a:pPr>
            <a:r>
              <a:rPr lang="en-US" dirty="0" smtClean="0">
                <a:solidFill>
                  <a:srgbClr val="000099"/>
                </a:solidFill>
              </a:rPr>
              <a:t>Discussion </a:t>
            </a:r>
          </a:p>
          <a:p>
            <a:pPr marL="914400" lvl="1" indent="-457200" algn="l">
              <a:buFont typeface="Arial" pitchFamily="34" charset="0"/>
              <a:buChar char="•"/>
              <a:defRPr/>
            </a:pPr>
            <a:r>
              <a:rPr lang="en-US" sz="3200" dirty="0" smtClean="0">
                <a:solidFill>
                  <a:srgbClr val="000099"/>
                </a:solidFill>
              </a:rPr>
              <a:t>“Instructor of Record” file</a:t>
            </a:r>
          </a:p>
          <a:p>
            <a:pPr marL="914400" lvl="1" indent="-457200" algn="l">
              <a:buFont typeface="Arial" pitchFamily="34" charset="0"/>
              <a:buChar char="•"/>
              <a:defRPr/>
            </a:pPr>
            <a:r>
              <a:rPr lang="en-US" sz="3200" dirty="0" smtClean="0">
                <a:solidFill>
                  <a:srgbClr val="000099"/>
                </a:solidFill>
              </a:rPr>
              <a:t>Other?</a:t>
            </a:r>
          </a:p>
          <a:p>
            <a:pPr algn="l">
              <a:defRPr/>
            </a:pPr>
            <a:endParaRPr lang="en-US" sz="2000" dirty="0" smtClean="0">
              <a:solidFill>
                <a:srgbClr val="000099"/>
              </a:solidFill>
            </a:endParaRPr>
          </a:p>
          <a:p>
            <a:pPr marL="457200" indent="-457200" algn="l">
              <a:buFont typeface="Arial" pitchFamily="34" charset="0"/>
              <a:buChar char="•"/>
              <a:defRPr/>
            </a:pPr>
            <a:r>
              <a:rPr lang="en-US" dirty="0" smtClean="0">
                <a:solidFill>
                  <a:srgbClr val="000099"/>
                </a:solidFill>
              </a:rPr>
              <a:t>Questions</a:t>
            </a:r>
          </a:p>
          <a:p>
            <a:pPr marL="457200" indent="-457200" algn="l">
              <a:buFont typeface="Arial" pitchFamily="34" charset="0"/>
              <a:buChar char="•"/>
              <a:defRPr/>
            </a:pPr>
            <a:endParaRPr lang="en-US" dirty="0">
              <a:solidFill>
                <a:srgbClr val="000099"/>
              </a:solidFill>
            </a:endParaRPr>
          </a:p>
          <a:p>
            <a:pPr marL="457200" indent="-457200" algn="l">
              <a:buFont typeface="Arial" pitchFamily="34" charset="0"/>
              <a:buChar char="•"/>
              <a:defRPr/>
            </a:pPr>
            <a:r>
              <a:rPr lang="en-US" b="1" dirty="0" smtClean="0">
                <a:solidFill>
                  <a:srgbClr val="000099"/>
                </a:solidFill>
              </a:rPr>
              <a:t>THANK YOU!</a:t>
            </a:r>
          </a:p>
          <a:p>
            <a:pPr marL="457200" indent="-457200" algn="l">
              <a:buFont typeface="Arial" pitchFamily="34" charset="0"/>
              <a:buChar char="•"/>
              <a:defRPr/>
            </a:pPr>
            <a:endParaRPr lang="en-US" sz="2000" dirty="0" smtClean="0">
              <a:solidFill>
                <a:srgbClr val="000099"/>
              </a:solidFill>
            </a:endParaRPr>
          </a:p>
        </p:txBody>
      </p:sp>
    </p:spTree>
    <p:extLst>
      <p:ext uri="{BB962C8B-B14F-4D97-AF65-F5344CB8AC3E}">
        <p14:creationId xmlns:p14="http://schemas.microsoft.com/office/powerpoint/2010/main" val="447323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6019800"/>
            <a:ext cx="9144000" cy="838200"/>
          </a:xfrm>
          <a:prstGeom prst="rect">
            <a:avLst/>
          </a:prstGeom>
          <a:solidFill>
            <a:srgbClr val="000099"/>
          </a:solidFill>
          <a:ln w="9525">
            <a:solidFill>
              <a:schemeClr val="tx1"/>
            </a:solidFill>
            <a:miter lim="800000"/>
            <a:headEnd/>
            <a:tailEnd/>
          </a:ln>
          <a:effectLst/>
          <a:extLst/>
        </p:spPr>
        <p:txBody>
          <a:bodyPr wrap="none" anchor="ctr"/>
          <a:lstStyle/>
          <a:p>
            <a:endParaRPr lang="en-US" dirty="0"/>
          </a:p>
        </p:txBody>
      </p:sp>
      <p:sp>
        <p:nvSpPr>
          <p:cNvPr id="3076" name="Rectangle 19"/>
          <p:cNvSpPr>
            <a:spLocks noChangeArrowheads="1"/>
          </p:cNvSpPr>
          <p:nvPr/>
        </p:nvSpPr>
        <p:spPr bwMode="auto">
          <a:xfrm>
            <a:off x="0" y="5943600"/>
            <a:ext cx="9144000" cy="7620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Rectangle 2"/>
          <p:cNvSpPr txBox="1">
            <a:spLocks noChangeArrowheads="1"/>
          </p:cNvSpPr>
          <p:nvPr/>
        </p:nvSpPr>
        <p:spPr>
          <a:xfrm>
            <a:off x="457200" y="274638"/>
            <a:ext cx="8229600" cy="1143000"/>
          </a:xfrm>
          <a:prstGeom prst="rect">
            <a:avLst/>
          </a:prstGeom>
          <a:effectLst>
            <a:outerShdw dist="107763" dir="2700000" algn="ctr" rotWithShape="0">
              <a:schemeClr val="bg2">
                <a:alpha val="50000"/>
              </a:schemeClr>
            </a:outerShdw>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smtClean="0"/>
              <a:t>Today’s Agenda</a:t>
            </a:r>
            <a:endParaRPr lang="en-US" b="1" dirty="0"/>
          </a:p>
        </p:txBody>
      </p:sp>
      <p:sp>
        <p:nvSpPr>
          <p:cNvPr id="10" name="Content Placeholder 1"/>
          <p:cNvSpPr txBox="1">
            <a:spLocks/>
          </p:cNvSpPr>
          <p:nvPr/>
        </p:nvSpPr>
        <p:spPr>
          <a:xfrm>
            <a:off x="381000" y="1600200"/>
            <a:ext cx="83058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lnSpc>
                <a:spcPct val="150000"/>
              </a:lnSpc>
              <a:buFont typeface="Arial" pitchFamily="34" charset="0"/>
              <a:buChar char="•"/>
              <a:defRPr/>
            </a:pPr>
            <a:r>
              <a:rPr lang="en-US" dirty="0" smtClean="0">
                <a:solidFill>
                  <a:srgbClr val="000099"/>
                </a:solidFill>
              </a:rPr>
              <a:t>Annual Data Reporting</a:t>
            </a:r>
          </a:p>
          <a:p>
            <a:pPr marL="457200" indent="-457200" algn="l">
              <a:lnSpc>
                <a:spcPct val="150000"/>
              </a:lnSpc>
              <a:buFont typeface="Arial" pitchFamily="34" charset="0"/>
              <a:buChar char="•"/>
              <a:defRPr/>
            </a:pPr>
            <a:r>
              <a:rPr lang="en-US" dirty="0" smtClean="0">
                <a:solidFill>
                  <a:srgbClr val="000099"/>
                </a:solidFill>
              </a:rPr>
              <a:t>3.4.11 – Academic Coordinators Qualifications</a:t>
            </a:r>
          </a:p>
          <a:p>
            <a:pPr marL="457200" indent="-457200" algn="l">
              <a:lnSpc>
                <a:spcPct val="150000"/>
              </a:lnSpc>
              <a:buFont typeface="Arial" pitchFamily="34" charset="0"/>
              <a:buChar char="•"/>
              <a:defRPr/>
            </a:pPr>
            <a:r>
              <a:rPr lang="en-US" dirty="0" smtClean="0">
                <a:solidFill>
                  <a:srgbClr val="000099"/>
                </a:solidFill>
              </a:rPr>
              <a:t>Reminders – Due Dates and Workshops</a:t>
            </a:r>
          </a:p>
          <a:p>
            <a:pPr marL="457200" indent="-457200" algn="l">
              <a:lnSpc>
                <a:spcPct val="150000"/>
              </a:lnSpc>
              <a:buFont typeface="Arial" pitchFamily="34" charset="0"/>
              <a:buChar char="•"/>
              <a:defRPr/>
            </a:pPr>
            <a:r>
              <a:rPr lang="en-US" dirty="0" smtClean="0">
                <a:solidFill>
                  <a:srgbClr val="000099"/>
                </a:solidFill>
              </a:rPr>
              <a:t>Discussion/Questions</a:t>
            </a:r>
            <a:endParaRPr lang="en-US" dirty="0">
              <a:solidFill>
                <a:srgbClr val="000099"/>
              </a:solidFill>
            </a:endParaRPr>
          </a:p>
        </p:txBody>
      </p:sp>
    </p:spTree>
    <p:extLst>
      <p:ext uri="{BB962C8B-B14F-4D97-AF65-F5344CB8AC3E}">
        <p14:creationId xmlns:p14="http://schemas.microsoft.com/office/powerpoint/2010/main" val="316945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6019800"/>
            <a:ext cx="9144000" cy="838200"/>
          </a:xfrm>
          <a:prstGeom prst="rect">
            <a:avLst/>
          </a:prstGeom>
          <a:solidFill>
            <a:srgbClr val="000099"/>
          </a:solidFill>
          <a:ln w="9525">
            <a:solidFill>
              <a:schemeClr val="tx1"/>
            </a:solidFill>
            <a:miter lim="800000"/>
            <a:headEnd/>
            <a:tailEnd/>
          </a:ln>
          <a:effectLst/>
          <a:extLst/>
        </p:spPr>
        <p:txBody>
          <a:bodyPr wrap="none" anchor="ctr"/>
          <a:lstStyle/>
          <a:p>
            <a:endParaRPr lang="en-US" dirty="0"/>
          </a:p>
        </p:txBody>
      </p:sp>
      <p:sp>
        <p:nvSpPr>
          <p:cNvPr id="3076" name="Rectangle 19"/>
          <p:cNvSpPr>
            <a:spLocks noChangeArrowheads="1"/>
          </p:cNvSpPr>
          <p:nvPr/>
        </p:nvSpPr>
        <p:spPr bwMode="auto">
          <a:xfrm>
            <a:off x="0" y="5943600"/>
            <a:ext cx="9144000" cy="7620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Rectangle 2"/>
          <p:cNvSpPr txBox="1">
            <a:spLocks noChangeArrowheads="1"/>
          </p:cNvSpPr>
          <p:nvPr/>
        </p:nvSpPr>
        <p:spPr>
          <a:xfrm>
            <a:off x="457200" y="274638"/>
            <a:ext cx="8229600" cy="1143000"/>
          </a:xfrm>
          <a:prstGeom prst="rect">
            <a:avLst/>
          </a:prstGeom>
          <a:effectLst>
            <a:outerShdw dist="107763" dir="2700000" algn="ctr" rotWithShape="0">
              <a:schemeClr val="bg2">
                <a:alpha val="50000"/>
              </a:schemeClr>
            </a:outerShdw>
          </a:effectLst>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smtClean="0"/>
              <a:t>Annual Assessment Data Reporting</a:t>
            </a:r>
            <a:endParaRPr lang="en-US" b="1" dirty="0"/>
          </a:p>
        </p:txBody>
      </p:sp>
      <p:sp>
        <p:nvSpPr>
          <p:cNvPr id="10" name="Content Placeholder 1"/>
          <p:cNvSpPr txBox="1">
            <a:spLocks/>
          </p:cNvSpPr>
          <p:nvPr/>
        </p:nvSpPr>
        <p:spPr>
          <a:xfrm>
            <a:off x="457200" y="1295400"/>
            <a:ext cx="8229600" cy="5105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defRPr/>
            </a:pPr>
            <a:r>
              <a:rPr lang="en-US" dirty="0" smtClean="0">
                <a:solidFill>
                  <a:srgbClr val="000099"/>
                </a:solidFill>
              </a:rPr>
              <a:t>Reporting Results – </a:t>
            </a:r>
          </a:p>
          <a:p>
            <a:pPr marL="914400" lvl="1" indent="-457200" algn="l">
              <a:buFont typeface="Arial" pitchFamily="34" charset="0"/>
              <a:buChar char="•"/>
              <a:defRPr/>
            </a:pPr>
            <a:r>
              <a:rPr lang="en-US" sz="3200" dirty="0" smtClean="0">
                <a:solidFill>
                  <a:srgbClr val="000099"/>
                </a:solidFill>
              </a:rPr>
              <a:t>Be very specific for each Program Goal or SLO</a:t>
            </a:r>
          </a:p>
          <a:p>
            <a:pPr lvl="1" algn="l">
              <a:defRPr/>
            </a:pPr>
            <a:endParaRPr lang="en-US" sz="3200" dirty="0" smtClean="0">
              <a:solidFill>
                <a:srgbClr val="000099"/>
              </a:solidFill>
            </a:endParaRPr>
          </a:p>
          <a:p>
            <a:pPr marL="914400" lvl="1" indent="-457200" algn="l">
              <a:buFont typeface="Arial" pitchFamily="34" charset="0"/>
              <a:buChar char="•"/>
              <a:defRPr/>
            </a:pPr>
            <a:r>
              <a:rPr lang="en-US" sz="3200" dirty="0" smtClean="0">
                <a:solidFill>
                  <a:srgbClr val="000099"/>
                </a:solidFill>
              </a:rPr>
              <a:t>Include actual data results for each assessment that informs your evaluation of Program Goal or SLO achievement</a:t>
            </a:r>
          </a:p>
        </p:txBody>
      </p:sp>
    </p:spTree>
    <p:extLst>
      <p:ext uri="{BB962C8B-B14F-4D97-AF65-F5344CB8AC3E}">
        <p14:creationId xmlns:p14="http://schemas.microsoft.com/office/powerpoint/2010/main" val="227348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6019800"/>
            <a:ext cx="9144000" cy="838200"/>
          </a:xfrm>
          <a:prstGeom prst="rect">
            <a:avLst/>
          </a:prstGeom>
          <a:solidFill>
            <a:srgbClr val="000099"/>
          </a:solidFill>
          <a:ln w="9525">
            <a:solidFill>
              <a:schemeClr val="tx1"/>
            </a:solidFill>
            <a:miter lim="800000"/>
            <a:headEnd/>
            <a:tailEnd/>
          </a:ln>
          <a:effectLst/>
          <a:extLst/>
        </p:spPr>
        <p:txBody>
          <a:bodyPr wrap="none" anchor="ctr"/>
          <a:lstStyle/>
          <a:p>
            <a:endParaRPr lang="en-US" dirty="0"/>
          </a:p>
        </p:txBody>
      </p:sp>
      <p:sp>
        <p:nvSpPr>
          <p:cNvPr id="3076" name="Rectangle 19"/>
          <p:cNvSpPr>
            <a:spLocks noChangeArrowheads="1"/>
          </p:cNvSpPr>
          <p:nvPr/>
        </p:nvSpPr>
        <p:spPr bwMode="auto">
          <a:xfrm>
            <a:off x="0" y="5943600"/>
            <a:ext cx="9144000" cy="7620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Rectangle 2"/>
          <p:cNvSpPr txBox="1">
            <a:spLocks noChangeArrowheads="1"/>
          </p:cNvSpPr>
          <p:nvPr/>
        </p:nvSpPr>
        <p:spPr>
          <a:xfrm>
            <a:off x="457200" y="274638"/>
            <a:ext cx="8229600" cy="1143000"/>
          </a:xfrm>
          <a:prstGeom prst="rect">
            <a:avLst/>
          </a:prstGeom>
          <a:effectLst>
            <a:outerShdw dist="107763" dir="2700000" algn="ctr" rotWithShape="0">
              <a:schemeClr val="bg2">
                <a:alpha val="50000"/>
              </a:schemeClr>
            </a:outerShdw>
          </a:effectLst>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smtClean="0"/>
              <a:t>Annual Assessment Data Reporting</a:t>
            </a:r>
            <a:endParaRPr lang="en-US" b="1" dirty="0"/>
          </a:p>
        </p:txBody>
      </p:sp>
      <p:sp>
        <p:nvSpPr>
          <p:cNvPr id="10" name="Content Placeholder 1"/>
          <p:cNvSpPr txBox="1">
            <a:spLocks/>
          </p:cNvSpPr>
          <p:nvPr/>
        </p:nvSpPr>
        <p:spPr>
          <a:xfrm>
            <a:off x="457200" y="1295400"/>
            <a:ext cx="8229600" cy="5105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defRPr/>
            </a:pPr>
            <a:r>
              <a:rPr lang="en-US" dirty="0" smtClean="0">
                <a:solidFill>
                  <a:srgbClr val="000099"/>
                </a:solidFill>
              </a:rPr>
              <a:t>Reporting Results Example:</a:t>
            </a:r>
          </a:p>
          <a:p>
            <a:pPr lvl="1" algn="l">
              <a:defRPr/>
            </a:pPr>
            <a:r>
              <a:rPr lang="en-US" sz="3200" dirty="0" smtClean="0">
                <a:solidFill>
                  <a:srgbClr val="000099"/>
                </a:solidFill>
              </a:rPr>
              <a:t>“Major field test results were similar and met or exceeded prior year’s results.  In 2011-12 the test results were in the range of 95-98% as compared to 93-96% for 2010-11.”  </a:t>
            </a:r>
          </a:p>
        </p:txBody>
      </p:sp>
    </p:spTree>
    <p:extLst>
      <p:ext uri="{BB962C8B-B14F-4D97-AF65-F5344CB8AC3E}">
        <p14:creationId xmlns:p14="http://schemas.microsoft.com/office/powerpoint/2010/main" val="3683016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6019800"/>
            <a:ext cx="9144000" cy="838200"/>
          </a:xfrm>
          <a:prstGeom prst="rect">
            <a:avLst/>
          </a:prstGeom>
          <a:solidFill>
            <a:srgbClr val="000099"/>
          </a:solidFill>
          <a:ln w="9525">
            <a:solidFill>
              <a:schemeClr val="tx1"/>
            </a:solidFill>
            <a:miter lim="800000"/>
            <a:headEnd/>
            <a:tailEnd/>
          </a:ln>
          <a:effectLst/>
          <a:extLst/>
        </p:spPr>
        <p:txBody>
          <a:bodyPr wrap="none" anchor="ctr"/>
          <a:lstStyle/>
          <a:p>
            <a:endParaRPr lang="en-US" dirty="0"/>
          </a:p>
        </p:txBody>
      </p:sp>
      <p:sp>
        <p:nvSpPr>
          <p:cNvPr id="3076" name="Rectangle 19"/>
          <p:cNvSpPr>
            <a:spLocks noChangeArrowheads="1"/>
          </p:cNvSpPr>
          <p:nvPr/>
        </p:nvSpPr>
        <p:spPr bwMode="auto">
          <a:xfrm>
            <a:off x="0" y="5943600"/>
            <a:ext cx="9144000" cy="7620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Rectangle 2"/>
          <p:cNvSpPr txBox="1">
            <a:spLocks noChangeArrowheads="1"/>
          </p:cNvSpPr>
          <p:nvPr/>
        </p:nvSpPr>
        <p:spPr>
          <a:xfrm>
            <a:off x="457200" y="274638"/>
            <a:ext cx="8229600" cy="1143000"/>
          </a:xfrm>
          <a:prstGeom prst="rect">
            <a:avLst/>
          </a:prstGeom>
          <a:effectLst>
            <a:outerShdw dist="107763" dir="2700000" algn="ctr" rotWithShape="0">
              <a:schemeClr val="bg2">
                <a:alpha val="50000"/>
              </a:schemeClr>
            </a:outerShdw>
          </a:effectLst>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smtClean="0"/>
              <a:t>Annual Assessment Data Reporting</a:t>
            </a:r>
            <a:endParaRPr lang="en-US" b="1" dirty="0"/>
          </a:p>
        </p:txBody>
      </p:sp>
      <p:sp>
        <p:nvSpPr>
          <p:cNvPr id="10" name="Content Placeholder 1"/>
          <p:cNvSpPr txBox="1">
            <a:spLocks/>
          </p:cNvSpPr>
          <p:nvPr/>
        </p:nvSpPr>
        <p:spPr>
          <a:xfrm>
            <a:off x="228600" y="1524000"/>
            <a:ext cx="8686800" cy="48768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defRPr/>
            </a:pPr>
            <a:r>
              <a:rPr lang="en-US" dirty="0" smtClean="0">
                <a:solidFill>
                  <a:srgbClr val="000099"/>
                </a:solidFill>
              </a:rPr>
              <a:t>Use </a:t>
            </a:r>
            <a:r>
              <a:rPr lang="en-US" dirty="0">
                <a:solidFill>
                  <a:srgbClr val="000099"/>
                </a:solidFill>
              </a:rPr>
              <a:t>of Results – provide documentation of improvements/changes made.  Stating changes is not enough, we have to </a:t>
            </a:r>
            <a:r>
              <a:rPr lang="en-US" i="1" dirty="0">
                <a:solidFill>
                  <a:srgbClr val="000099"/>
                </a:solidFill>
              </a:rPr>
              <a:t>show</a:t>
            </a:r>
            <a:r>
              <a:rPr lang="en-US" dirty="0">
                <a:solidFill>
                  <a:srgbClr val="000099"/>
                </a:solidFill>
              </a:rPr>
              <a:t> SACS</a:t>
            </a:r>
            <a:r>
              <a:rPr lang="en-US" dirty="0" smtClean="0">
                <a:solidFill>
                  <a:srgbClr val="000099"/>
                </a:solidFill>
              </a:rPr>
              <a:t>.</a:t>
            </a:r>
          </a:p>
          <a:p>
            <a:pPr marL="914400" lvl="1" indent="-457200" algn="l">
              <a:buFont typeface="Arial" pitchFamily="34" charset="0"/>
              <a:buChar char="•"/>
              <a:defRPr/>
            </a:pPr>
            <a:endParaRPr lang="en-US" dirty="0" smtClean="0">
              <a:solidFill>
                <a:srgbClr val="000099"/>
              </a:solidFill>
            </a:endParaRPr>
          </a:p>
        </p:txBody>
      </p:sp>
    </p:spTree>
    <p:extLst>
      <p:ext uri="{BB962C8B-B14F-4D97-AF65-F5344CB8AC3E}">
        <p14:creationId xmlns:p14="http://schemas.microsoft.com/office/powerpoint/2010/main" val="2559007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6019800"/>
            <a:ext cx="9144000" cy="838200"/>
          </a:xfrm>
          <a:prstGeom prst="rect">
            <a:avLst/>
          </a:prstGeom>
          <a:solidFill>
            <a:srgbClr val="000099"/>
          </a:solidFill>
          <a:ln w="9525">
            <a:solidFill>
              <a:schemeClr val="tx1"/>
            </a:solidFill>
            <a:miter lim="800000"/>
            <a:headEnd/>
            <a:tailEnd/>
          </a:ln>
          <a:effectLst/>
          <a:extLst/>
        </p:spPr>
        <p:txBody>
          <a:bodyPr wrap="none" anchor="ctr"/>
          <a:lstStyle/>
          <a:p>
            <a:endParaRPr lang="en-US" dirty="0"/>
          </a:p>
        </p:txBody>
      </p:sp>
      <p:sp>
        <p:nvSpPr>
          <p:cNvPr id="3076" name="Rectangle 19"/>
          <p:cNvSpPr>
            <a:spLocks noChangeArrowheads="1"/>
          </p:cNvSpPr>
          <p:nvPr/>
        </p:nvSpPr>
        <p:spPr bwMode="auto">
          <a:xfrm>
            <a:off x="0" y="5943600"/>
            <a:ext cx="9144000" cy="7620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Rectangle 2"/>
          <p:cNvSpPr txBox="1">
            <a:spLocks noChangeArrowheads="1"/>
          </p:cNvSpPr>
          <p:nvPr/>
        </p:nvSpPr>
        <p:spPr>
          <a:xfrm>
            <a:off x="457200" y="274638"/>
            <a:ext cx="8229600" cy="1143000"/>
          </a:xfrm>
          <a:prstGeom prst="rect">
            <a:avLst/>
          </a:prstGeom>
          <a:effectLst>
            <a:outerShdw dist="107763" dir="2700000" algn="ctr" rotWithShape="0">
              <a:schemeClr val="bg2">
                <a:alpha val="50000"/>
              </a:schemeClr>
            </a:outerShdw>
          </a:effectLst>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smtClean="0"/>
              <a:t>Annual Assessment Data Reporting</a:t>
            </a:r>
            <a:endParaRPr lang="en-US" b="1" dirty="0"/>
          </a:p>
        </p:txBody>
      </p:sp>
      <p:sp>
        <p:nvSpPr>
          <p:cNvPr id="10" name="Content Placeholder 1"/>
          <p:cNvSpPr txBox="1">
            <a:spLocks/>
          </p:cNvSpPr>
          <p:nvPr/>
        </p:nvSpPr>
        <p:spPr>
          <a:xfrm>
            <a:off x="228600" y="1295400"/>
            <a:ext cx="8686800" cy="4191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defRPr/>
            </a:pPr>
            <a:r>
              <a:rPr lang="en-US" dirty="0" smtClean="0">
                <a:solidFill>
                  <a:srgbClr val="000099"/>
                </a:solidFill>
              </a:rPr>
              <a:t>For example, “Curriculum Committee reviewed assessment results and presented XYZ idea to the Faculty Council.  After Faculty Council review and approval, XYZ idea was implemented in course ABC1000 beginning in the Spring 2012 semester.”  Include evidence such as Faculty Council minutes and ABC1000 syllabus with revisions highlighted.</a:t>
            </a:r>
            <a:endParaRPr lang="en-US" dirty="0">
              <a:solidFill>
                <a:srgbClr val="000099"/>
              </a:solidFill>
            </a:endParaRPr>
          </a:p>
          <a:p>
            <a:pPr marL="457200" indent="-457200" algn="l">
              <a:buFont typeface="Arial" pitchFamily="34" charset="0"/>
              <a:buChar char="•"/>
              <a:defRPr/>
            </a:pPr>
            <a:endParaRPr lang="en-US" dirty="0" smtClean="0">
              <a:solidFill>
                <a:srgbClr val="000099"/>
              </a:solidFill>
            </a:endParaRPr>
          </a:p>
          <a:p>
            <a:pPr marL="914400" lvl="1" indent="-457200" algn="l">
              <a:buFont typeface="Arial" pitchFamily="34" charset="0"/>
              <a:buChar char="•"/>
              <a:defRPr/>
            </a:pPr>
            <a:endParaRPr lang="en-US" dirty="0" smtClean="0">
              <a:solidFill>
                <a:srgbClr val="000099"/>
              </a:solidFill>
            </a:endParaRPr>
          </a:p>
        </p:txBody>
      </p:sp>
    </p:spTree>
    <p:extLst>
      <p:ext uri="{BB962C8B-B14F-4D97-AF65-F5344CB8AC3E}">
        <p14:creationId xmlns:p14="http://schemas.microsoft.com/office/powerpoint/2010/main" val="2683680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6019800"/>
            <a:ext cx="9144000" cy="838200"/>
          </a:xfrm>
          <a:prstGeom prst="rect">
            <a:avLst/>
          </a:prstGeom>
          <a:solidFill>
            <a:srgbClr val="000099"/>
          </a:solidFill>
          <a:ln w="9525">
            <a:solidFill>
              <a:schemeClr val="tx1"/>
            </a:solidFill>
            <a:miter lim="800000"/>
            <a:headEnd/>
            <a:tailEnd/>
          </a:ln>
          <a:effectLst/>
          <a:extLst/>
        </p:spPr>
        <p:txBody>
          <a:bodyPr wrap="none" anchor="ctr"/>
          <a:lstStyle/>
          <a:p>
            <a:endParaRPr lang="en-US" dirty="0"/>
          </a:p>
        </p:txBody>
      </p:sp>
      <p:sp>
        <p:nvSpPr>
          <p:cNvPr id="3076" name="Rectangle 19"/>
          <p:cNvSpPr>
            <a:spLocks noChangeArrowheads="1"/>
          </p:cNvSpPr>
          <p:nvPr/>
        </p:nvSpPr>
        <p:spPr bwMode="auto">
          <a:xfrm>
            <a:off x="0" y="5943600"/>
            <a:ext cx="9144000" cy="7620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Rectangle 2"/>
          <p:cNvSpPr txBox="1">
            <a:spLocks noChangeArrowheads="1"/>
          </p:cNvSpPr>
          <p:nvPr/>
        </p:nvSpPr>
        <p:spPr>
          <a:xfrm>
            <a:off x="457200" y="274638"/>
            <a:ext cx="8229600" cy="1143000"/>
          </a:xfrm>
          <a:prstGeom prst="rect">
            <a:avLst/>
          </a:prstGeom>
          <a:effectLst>
            <a:outerShdw dist="107763" dir="2700000" algn="ctr" rotWithShape="0">
              <a:schemeClr val="bg2">
                <a:alpha val="50000"/>
              </a:schemeClr>
            </a:outerShdw>
          </a:effectLst>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smtClean="0"/>
              <a:t>Academic Coordinators Qualifications</a:t>
            </a:r>
            <a:endParaRPr lang="en-US" b="1" dirty="0"/>
          </a:p>
        </p:txBody>
      </p:sp>
      <p:sp>
        <p:nvSpPr>
          <p:cNvPr id="10" name="Content Placeholder 1"/>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lnSpc>
                <a:spcPct val="150000"/>
              </a:lnSpc>
              <a:buFont typeface="Arial" pitchFamily="34" charset="0"/>
              <a:buChar char="•"/>
              <a:defRPr/>
            </a:pPr>
            <a:r>
              <a:rPr lang="en-US" dirty="0" smtClean="0">
                <a:solidFill>
                  <a:srgbClr val="000099"/>
                </a:solidFill>
              </a:rPr>
              <a:t>Justification required as to why individual is qualified to be the academic coordinator.  Insufficient justification would include “as part of position description or job responsibility”.</a:t>
            </a:r>
          </a:p>
        </p:txBody>
      </p:sp>
    </p:spTree>
    <p:extLst>
      <p:ext uri="{BB962C8B-B14F-4D97-AF65-F5344CB8AC3E}">
        <p14:creationId xmlns:p14="http://schemas.microsoft.com/office/powerpoint/2010/main" val="698423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6019800"/>
            <a:ext cx="9144000" cy="838200"/>
          </a:xfrm>
          <a:prstGeom prst="rect">
            <a:avLst/>
          </a:prstGeom>
          <a:solidFill>
            <a:srgbClr val="000099"/>
          </a:solidFill>
          <a:ln w="9525">
            <a:solidFill>
              <a:schemeClr val="tx1"/>
            </a:solidFill>
            <a:miter lim="800000"/>
            <a:headEnd/>
            <a:tailEnd/>
          </a:ln>
          <a:effectLst/>
          <a:extLst/>
        </p:spPr>
        <p:txBody>
          <a:bodyPr wrap="none" anchor="ctr"/>
          <a:lstStyle/>
          <a:p>
            <a:endParaRPr lang="en-US" dirty="0"/>
          </a:p>
        </p:txBody>
      </p:sp>
      <p:sp>
        <p:nvSpPr>
          <p:cNvPr id="3076" name="Rectangle 19"/>
          <p:cNvSpPr>
            <a:spLocks noChangeArrowheads="1"/>
          </p:cNvSpPr>
          <p:nvPr/>
        </p:nvSpPr>
        <p:spPr bwMode="auto">
          <a:xfrm>
            <a:off x="0" y="5943600"/>
            <a:ext cx="9144000" cy="7620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Rectangle 2"/>
          <p:cNvSpPr txBox="1">
            <a:spLocks noChangeArrowheads="1"/>
          </p:cNvSpPr>
          <p:nvPr/>
        </p:nvSpPr>
        <p:spPr>
          <a:xfrm>
            <a:off x="457200" y="274638"/>
            <a:ext cx="8229600" cy="1143000"/>
          </a:xfrm>
          <a:prstGeom prst="rect">
            <a:avLst/>
          </a:prstGeom>
          <a:effectLst>
            <a:outerShdw dist="107763" dir="2700000" algn="ctr" rotWithShape="0">
              <a:schemeClr val="bg2">
                <a:alpha val="50000"/>
              </a:schemeClr>
            </a:outerShdw>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smtClean="0"/>
              <a:t>Due Dates/Accelerated Schedule</a:t>
            </a:r>
            <a:endParaRPr lang="en-US" b="1" dirty="0"/>
          </a:p>
        </p:txBody>
      </p:sp>
      <p:sp>
        <p:nvSpPr>
          <p:cNvPr id="10" name="Content Placeholder 1"/>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defRPr/>
            </a:pPr>
            <a:r>
              <a:rPr lang="en-US" dirty="0" smtClean="0">
                <a:solidFill>
                  <a:srgbClr val="000099"/>
                </a:solidFill>
              </a:rPr>
              <a:t>Academic Assessment Plans</a:t>
            </a:r>
          </a:p>
          <a:p>
            <a:pPr marL="914400" lvl="1" indent="-457200" algn="l">
              <a:buFont typeface="Arial" pitchFamily="34" charset="0"/>
              <a:buChar char="•"/>
              <a:defRPr/>
            </a:pPr>
            <a:r>
              <a:rPr lang="en-US" dirty="0" smtClean="0">
                <a:solidFill>
                  <a:srgbClr val="000099"/>
                </a:solidFill>
              </a:rPr>
              <a:t>Certificates for 2012-2013 AY</a:t>
            </a:r>
          </a:p>
          <a:p>
            <a:pPr marL="1371600" lvl="2" indent="-457200" algn="l">
              <a:buFont typeface="Arial" pitchFamily="34" charset="0"/>
              <a:buChar char="•"/>
              <a:defRPr/>
            </a:pPr>
            <a:r>
              <a:rPr lang="en-US" b="1" dirty="0" smtClean="0">
                <a:solidFill>
                  <a:srgbClr val="000099"/>
                </a:solidFill>
              </a:rPr>
              <a:t>Due February 1, 2013</a:t>
            </a:r>
          </a:p>
          <a:p>
            <a:pPr marL="1371600" lvl="2" indent="-457200" algn="l">
              <a:buFont typeface="Arial" pitchFamily="34" charset="0"/>
              <a:buChar char="•"/>
              <a:defRPr/>
            </a:pPr>
            <a:r>
              <a:rPr lang="en-US" dirty="0">
                <a:solidFill>
                  <a:srgbClr val="000099"/>
                </a:solidFill>
              </a:rPr>
              <a:t>– </a:t>
            </a:r>
            <a:r>
              <a:rPr lang="en-US" dirty="0">
                <a:solidFill>
                  <a:srgbClr val="000099"/>
                </a:solidFill>
                <a:hlinkClick r:id="rId2"/>
              </a:rPr>
              <a:t>Required</a:t>
            </a:r>
            <a:r>
              <a:rPr lang="en-US" dirty="0">
                <a:solidFill>
                  <a:srgbClr val="000099"/>
                </a:solidFill>
              </a:rPr>
              <a:t> or not</a:t>
            </a:r>
            <a:r>
              <a:rPr lang="en-US" dirty="0" smtClean="0">
                <a:solidFill>
                  <a:srgbClr val="000099"/>
                </a:solidFill>
              </a:rPr>
              <a:t>?</a:t>
            </a:r>
            <a:endParaRPr lang="en-US" b="1" dirty="0" smtClean="0">
              <a:solidFill>
                <a:srgbClr val="000099"/>
              </a:solidFill>
            </a:endParaRPr>
          </a:p>
          <a:p>
            <a:pPr marL="914400" lvl="1" indent="-457200" algn="l">
              <a:buFont typeface="Arial" pitchFamily="34" charset="0"/>
              <a:buChar char="•"/>
              <a:defRPr/>
            </a:pPr>
            <a:r>
              <a:rPr lang="en-US" dirty="0" smtClean="0">
                <a:solidFill>
                  <a:srgbClr val="000099"/>
                </a:solidFill>
              </a:rPr>
              <a:t>Graduate/Professional for 2012-2013 AY</a:t>
            </a:r>
          </a:p>
          <a:p>
            <a:pPr marL="1371600" lvl="2" indent="-457200" algn="l">
              <a:buFont typeface="Arial" pitchFamily="34" charset="0"/>
              <a:buChar char="•"/>
              <a:defRPr/>
            </a:pPr>
            <a:r>
              <a:rPr lang="en-US" b="1" dirty="0" smtClean="0">
                <a:solidFill>
                  <a:srgbClr val="000099"/>
                </a:solidFill>
              </a:rPr>
              <a:t>Due March 1, 2013 (sooner is better!)</a:t>
            </a:r>
          </a:p>
          <a:p>
            <a:pPr marL="914400" lvl="1" indent="-457200" algn="l">
              <a:buFont typeface="Arial" pitchFamily="34" charset="0"/>
              <a:buChar char="•"/>
              <a:defRPr/>
            </a:pPr>
            <a:r>
              <a:rPr lang="en-US" dirty="0" smtClean="0">
                <a:solidFill>
                  <a:srgbClr val="000099"/>
                </a:solidFill>
              </a:rPr>
              <a:t>Undergraduate for 2012-2013 AY</a:t>
            </a:r>
          </a:p>
          <a:p>
            <a:pPr marL="1371600" lvl="2" indent="-457200" algn="l">
              <a:buFont typeface="Arial" pitchFamily="34" charset="0"/>
              <a:buChar char="•"/>
              <a:defRPr/>
            </a:pPr>
            <a:r>
              <a:rPr lang="en-US" b="1" dirty="0" smtClean="0">
                <a:solidFill>
                  <a:srgbClr val="000099"/>
                </a:solidFill>
              </a:rPr>
              <a:t>Due March 15, 2013</a:t>
            </a:r>
          </a:p>
          <a:p>
            <a:pPr marL="914400" lvl="1" indent="-457200" algn="l">
              <a:buFont typeface="Arial" pitchFamily="34" charset="0"/>
              <a:buChar char="•"/>
              <a:defRPr/>
            </a:pPr>
            <a:endParaRPr lang="en-US" dirty="0" smtClean="0">
              <a:solidFill>
                <a:srgbClr val="000099"/>
              </a:solidFill>
            </a:endParaRPr>
          </a:p>
        </p:txBody>
      </p:sp>
    </p:spTree>
    <p:extLst>
      <p:ext uri="{BB962C8B-B14F-4D97-AF65-F5344CB8AC3E}">
        <p14:creationId xmlns:p14="http://schemas.microsoft.com/office/powerpoint/2010/main" val="31438741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6019800"/>
            <a:ext cx="9144000" cy="838200"/>
          </a:xfrm>
          <a:prstGeom prst="rect">
            <a:avLst/>
          </a:prstGeom>
          <a:solidFill>
            <a:srgbClr val="000099"/>
          </a:solidFill>
          <a:ln w="9525">
            <a:solidFill>
              <a:schemeClr val="tx1"/>
            </a:solidFill>
            <a:miter lim="800000"/>
            <a:headEnd/>
            <a:tailEnd/>
          </a:ln>
          <a:effectLst/>
          <a:extLst/>
        </p:spPr>
        <p:txBody>
          <a:bodyPr wrap="none" anchor="ctr"/>
          <a:lstStyle/>
          <a:p>
            <a:endParaRPr lang="en-US" dirty="0"/>
          </a:p>
        </p:txBody>
      </p:sp>
      <p:sp>
        <p:nvSpPr>
          <p:cNvPr id="3076" name="Rectangle 19"/>
          <p:cNvSpPr>
            <a:spLocks noChangeArrowheads="1"/>
          </p:cNvSpPr>
          <p:nvPr/>
        </p:nvSpPr>
        <p:spPr bwMode="auto">
          <a:xfrm>
            <a:off x="0" y="5943600"/>
            <a:ext cx="9144000" cy="7620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Rectangle 2"/>
          <p:cNvSpPr txBox="1">
            <a:spLocks noChangeArrowheads="1"/>
          </p:cNvSpPr>
          <p:nvPr/>
        </p:nvSpPr>
        <p:spPr>
          <a:xfrm>
            <a:off x="457200" y="274638"/>
            <a:ext cx="8229600" cy="1143000"/>
          </a:xfrm>
          <a:prstGeom prst="rect">
            <a:avLst/>
          </a:prstGeom>
          <a:effectLst>
            <a:outerShdw dist="107763" dir="2700000" algn="ctr" rotWithShape="0">
              <a:schemeClr val="bg2">
                <a:alpha val="50000"/>
              </a:schemeClr>
            </a:outerShdw>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smtClean="0"/>
              <a:t>2012-13 Undergraduate AAPs</a:t>
            </a:r>
            <a:endParaRPr lang="en-US" b="1" dirty="0"/>
          </a:p>
        </p:txBody>
      </p:sp>
      <p:sp>
        <p:nvSpPr>
          <p:cNvPr id="10" name="Content Placeholder 1"/>
          <p:cNvSpPr txBox="1">
            <a:spLocks/>
          </p:cNvSpPr>
          <p:nvPr/>
        </p:nvSpPr>
        <p:spPr>
          <a:xfrm>
            <a:off x="457200" y="1600200"/>
            <a:ext cx="8229600" cy="4525963"/>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defRPr/>
            </a:pPr>
            <a:r>
              <a:rPr lang="en-US" dirty="0" smtClean="0">
                <a:solidFill>
                  <a:srgbClr val="000099"/>
                </a:solidFill>
              </a:rPr>
              <a:t>Templates being prepared now and will be issued by January 18, 2013</a:t>
            </a:r>
          </a:p>
          <a:p>
            <a:pPr marL="457200" indent="-457200" algn="l">
              <a:buFont typeface="Arial" pitchFamily="34" charset="0"/>
              <a:buChar char="•"/>
              <a:defRPr/>
            </a:pPr>
            <a:r>
              <a:rPr lang="en-US" b="1" dirty="0" smtClean="0">
                <a:solidFill>
                  <a:srgbClr val="000099"/>
                </a:solidFill>
              </a:rPr>
              <a:t>What’s new for 2012-13:</a:t>
            </a:r>
          </a:p>
          <a:p>
            <a:pPr marL="457200" indent="-457200" algn="l">
              <a:buFont typeface="Arial" pitchFamily="34" charset="0"/>
              <a:buChar char="•"/>
              <a:defRPr/>
            </a:pPr>
            <a:r>
              <a:rPr lang="en-US" dirty="0" smtClean="0">
                <a:solidFill>
                  <a:srgbClr val="000099"/>
                </a:solidFill>
              </a:rPr>
              <a:t>SLO Assessment Matrix – measurement procedures for each SLO assessment</a:t>
            </a:r>
          </a:p>
          <a:p>
            <a:pPr marL="457200" indent="-457200" algn="l">
              <a:buFont typeface="Arial" pitchFamily="34" charset="0"/>
              <a:buChar char="•"/>
              <a:defRPr/>
            </a:pPr>
            <a:r>
              <a:rPr lang="en-US" dirty="0" smtClean="0">
                <a:solidFill>
                  <a:srgbClr val="000099"/>
                </a:solidFill>
              </a:rPr>
              <a:t>Required – at least one rubric example</a:t>
            </a:r>
          </a:p>
          <a:p>
            <a:pPr marL="457200" indent="-457200" algn="l">
              <a:buFont typeface="Arial" pitchFamily="34" charset="0"/>
              <a:buChar char="•"/>
              <a:defRPr/>
            </a:pPr>
            <a:r>
              <a:rPr lang="en-US" dirty="0" smtClean="0">
                <a:solidFill>
                  <a:srgbClr val="000099"/>
                </a:solidFill>
              </a:rPr>
              <a:t>All SLOs must use active verbs – AAC requirement</a:t>
            </a:r>
          </a:p>
          <a:p>
            <a:pPr marL="914400" lvl="1" indent="-457200" algn="l">
              <a:buFont typeface="Arial" pitchFamily="34" charset="0"/>
              <a:buChar char="•"/>
              <a:defRPr/>
            </a:pPr>
            <a:r>
              <a:rPr lang="en-US" sz="2600" i="1" dirty="0" smtClean="0">
                <a:solidFill>
                  <a:srgbClr val="000099"/>
                </a:solidFill>
              </a:rPr>
              <a:t>SLOs that are modified in 2012-13 are effective 2013-14</a:t>
            </a:r>
          </a:p>
          <a:p>
            <a:pPr marL="914400" lvl="1" indent="-457200" algn="l">
              <a:buFont typeface="Arial" pitchFamily="34" charset="0"/>
              <a:buChar char="•"/>
              <a:defRPr/>
            </a:pPr>
            <a:endParaRPr lang="en-US" dirty="0" smtClean="0">
              <a:solidFill>
                <a:srgbClr val="000099"/>
              </a:solidFill>
            </a:endParaRPr>
          </a:p>
        </p:txBody>
      </p:sp>
    </p:spTree>
    <p:extLst>
      <p:ext uri="{BB962C8B-B14F-4D97-AF65-F5344CB8AC3E}">
        <p14:creationId xmlns:p14="http://schemas.microsoft.com/office/powerpoint/2010/main" val="36354416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2472</TotalTime>
  <Words>605</Words>
  <Application>Microsoft Office PowerPoint</Application>
  <PresentationFormat>On-screen Show (4:3)</PresentationFormat>
  <Paragraphs>88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SACS Coordinators Meeting Academic Units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Finance and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 Create The Next Great Website!</dc:title>
  <dc:creator>danwill</dc:creator>
  <cp:lastModifiedBy>Gater,Cheryl L</cp:lastModifiedBy>
  <cp:revision>106</cp:revision>
  <cp:lastPrinted>2013-01-09T14:25:21Z</cp:lastPrinted>
  <dcterms:created xsi:type="dcterms:W3CDTF">2007-03-21T12:12:53Z</dcterms:created>
  <dcterms:modified xsi:type="dcterms:W3CDTF">2013-01-11T15:01:40Z</dcterms:modified>
</cp:coreProperties>
</file>