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9" r:id="rId3"/>
    <p:sldId id="270" r:id="rId4"/>
    <p:sldId id="269" r:id="rId5"/>
    <p:sldId id="271" r:id="rId6"/>
    <p:sldId id="276" r:id="rId7"/>
    <p:sldId id="277" r:id="rId8"/>
    <p:sldId id="272" r:id="rId9"/>
    <p:sldId id="275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0929"/>
  </p:normalViewPr>
  <p:slideViewPr>
    <p:cSldViewPr>
      <p:cViewPr>
        <p:scale>
          <a:sx n="100" d="100"/>
          <a:sy n="100" d="100"/>
        </p:scale>
        <p:origin x="-147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52488-1B77-4255-A431-24113782BBCF}" type="doc">
      <dgm:prSet loTypeId="urn:microsoft.com/office/officeart/2005/8/layout/target3" loCatId="relationship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1FA56EC-3152-4BAE-BEAE-30E54B5AB802}">
      <dgm:prSet/>
      <dgm:spPr/>
      <dgm:t>
        <a:bodyPr/>
        <a:lstStyle/>
        <a:p>
          <a:pPr rtl="0"/>
          <a:r>
            <a:rPr lang="en-US" dirty="0" smtClean="0"/>
            <a:t>108 programs submitted AAPs</a:t>
          </a:r>
          <a:endParaRPr lang="en-US" dirty="0"/>
        </a:p>
      </dgm:t>
    </dgm:pt>
    <dgm:pt modelId="{2889F0CC-F51F-40C5-90A0-065D014440BA}" type="parTrans" cxnId="{64ADF331-874D-43C3-82F0-6A0A1C7CF58C}">
      <dgm:prSet/>
      <dgm:spPr/>
      <dgm:t>
        <a:bodyPr/>
        <a:lstStyle/>
        <a:p>
          <a:endParaRPr lang="en-US"/>
        </a:p>
      </dgm:t>
    </dgm:pt>
    <dgm:pt modelId="{2F3420FD-1A9B-4389-BE8C-1039BF4D2F73}" type="sibTrans" cxnId="{64ADF331-874D-43C3-82F0-6A0A1C7CF58C}">
      <dgm:prSet/>
      <dgm:spPr/>
      <dgm:t>
        <a:bodyPr/>
        <a:lstStyle/>
        <a:p>
          <a:endParaRPr lang="en-US"/>
        </a:p>
      </dgm:t>
    </dgm:pt>
    <dgm:pt modelId="{35F8696E-7CFE-4EF8-9873-6B7621786F32}">
      <dgm:prSet/>
      <dgm:spPr/>
      <dgm:t>
        <a:bodyPr/>
        <a:lstStyle/>
        <a:p>
          <a:pPr rtl="0"/>
          <a:r>
            <a:rPr lang="en-US" dirty="0" smtClean="0"/>
            <a:t>106 have received a request for some type of revision</a:t>
          </a:r>
          <a:endParaRPr lang="en-US" dirty="0"/>
        </a:p>
      </dgm:t>
    </dgm:pt>
    <dgm:pt modelId="{2BB122EB-9026-4417-BE5A-BD0CF55E328F}" type="parTrans" cxnId="{873C0560-9BCD-4E9C-B1DB-48B15E419D5D}">
      <dgm:prSet/>
      <dgm:spPr/>
      <dgm:t>
        <a:bodyPr/>
        <a:lstStyle/>
        <a:p>
          <a:endParaRPr lang="en-US"/>
        </a:p>
      </dgm:t>
    </dgm:pt>
    <dgm:pt modelId="{3A8ABB73-7962-4A10-96EF-27E22DD356D1}" type="sibTrans" cxnId="{873C0560-9BCD-4E9C-B1DB-48B15E419D5D}">
      <dgm:prSet/>
      <dgm:spPr/>
      <dgm:t>
        <a:bodyPr/>
        <a:lstStyle/>
        <a:p>
          <a:endParaRPr lang="en-US"/>
        </a:p>
      </dgm:t>
    </dgm:pt>
    <dgm:pt modelId="{F64F2A9A-1B27-4107-A1EC-7AF3DC0FE0D0}">
      <dgm:prSet/>
      <dgm:spPr/>
      <dgm:t>
        <a:bodyPr/>
        <a:lstStyle/>
        <a:p>
          <a:pPr rtl="0"/>
          <a:r>
            <a:rPr lang="en-US" dirty="0" smtClean="0"/>
            <a:t>36 programs reported SLOs in their AAPs that do not match the 2012-13 online catalog</a:t>
          </a:r>
          <a:endParaRPr lang="en-US" dirty="0"/>
        </a:p>
      </dgm:t>
    </dgm:pt>
    <dgm:pt modelId="{68953027-1AAE-475B-B483-357A39756394}" type="parTrans" cxnId="{171CB045-14E4-4DDA-AFED-C3C42406820E}">
      <dgm:prSet/>
      <dgm:spPr/>
      <dgm:t>
        <a:bodyPr/>
        <a:lstStyle/>
        <a:p>
          <a:endParaRPr lang="en-US"/>
        </a:p>
      </dgm:t>
    </dgm:pt>
    <dgm:pt modelId="{5F9175D3-2650-4A76-BBCD-402292706C37}" type="sibTrans" cxnId="{171CB045-14E4-4DDA-AFED-C3C42406820E}">
      <dgm:prSet/>
      <dgm:spPr/>
      <dgm:t>
        <a:bodyPr/>
        <a:lstStyle/>
        <a:p>
          <a:endParaRPr lang="en-US"/>
        </a:p>
      </dgm:t>
    </dgm:pt>
    <dgm:pt modelId="{3544A2E4-CE1E-4551-A593-390A9EA0079B}" type="pres">
      <dgm:prSet presAssocID="{59952488-1B77-4255-A431-24113782BBC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A6972C-8ACB-481B-9AD0-7FA04F931705}" type="pres">
      <dgm:prSet presAssocID="{F1FA56EC-3152-4BAE-BEAE-30E54B5AB802}" presName="circle1" presStyleLbl="node1" presStyleIdx="0" presStyleCnt="3"/>
      <dgm:spPr/>
    </dgm:pt>
    <dgm:pt modelId="{5F64F530-0DAA-4B12-8A69-C7648721AD6B}" type="pres">
      <dgm:prSet presAssocID="{F1FA56EC-3152-4BAE-BEAE-30E54B5AB802}" presName="space" presStyleCnt="0"/>
      <dgm:spPr/>
    </dgm:pt>
    <dgm:pt modelId="{C89DFA5A-572B-410C-9F7E-B856F6B28B31}" type="pres">
      <dgm:prSet presAssocID="{F1FA56EC-3152-4BAE-BEAE-30E54B5AB802}" presName="rect1" presStyleLbl="alignAcc1" presStyleIdx="0" presStyleCnt="3"/>
      <dgm:spPr/>
      <dgm:t>
        <a:bodyPr/>
        <a:lstStyle/>
        <a:p>
          <a:endParaRPr lang="en-US"/>
        </a:p>
      </dgm:t>
    </dgm:pt>
    <dgm:pt modelId="{EA99BB78-B05F-4A3D-A6AA-12D2C2C98DD1}" type="pres">
      <dgm:prSet presAssocID="{35F8696E-7CFE-4EF8-9873-6B7621786F32}" presName="vertSpace2" presStyleLbl="node1" presStyleIdx="0" presStyleCnt="3"/>
      <dgm:spPr/>
    </dgm:pt>
    <dgm:pt modelId="{E6D91EF2-1B4B-49AE-8A60-AC146290DC18}" type="pres">
      <dgm:prSet presAssocID="{35F8696E-7CFE-4EF8-9873-6B7621786F32}" presName="circle2" presStyleLbl="node1" presStyleIdx="1" presStyleCnt="3"/>
      <dgm:spPr/>
    </dgm:pt>
    <dgm:pt modelId="{DD8A1C5A-C4D8-4DF2-BA06-25AEC77958F6}" type="pres">
      <dgm:prSet presAssocID="{35F8696E-7CFE-4EF8-9873-6B7621786F32}" presName="rect2" presStyleLbl="alignAcc1" presStyleIdx="1" presStyleCnt="3"/>
      <dgm:spPr/>
      <dgm:t>
        <a:bodyPr/>
        <a:lstStyle/>
        <a:p>
          <a:endParaRPr lang="en-US"/>
        </a:p>
      </dgm:t>
    </dgm:pt>
    <dgm:pt modelId="{A4C71807-AD16-47C5-AD81-B02B2F3DD044}" type="pres">
      <dgm:prSet presAssocID="{F64F2A9A-1B27-4107-A1EC-7AF3DC0FE0D0}" presName="vertSpace3" presStyleLbl="node1" presStyleIdx="1" presStyleCnt="3"/>
      <dgm:spPr/>
    </dgm:pt>
    <dgm:pt modelId="{E6CC6C2B-142C-4FD4-A921-664BC0825E7B}" type="pres">
      <dgm:prSet presAssocID="{F64F2A9A-1B27-4107-A1EC-7AF3DC0FE0D0}" presName="circle3" presStyleLbl="node1" presStyleIdx="2" presStyleCnt="3"/>
      <dgm:spPr/>
    </dgm:pt>
    <dgm:pt modelId="{CB1D3D68-02A5-408A-9737-25AA2DEEB283}" type="pres">
      <dgm:prSet presAssocID="{F64F2A9A-1B27-4107-A1EC-7AF3DC0FE0D0}" presName="rect3" presStyleLbl="alignAcc1" presStyleIdx="2" presStyleCnt="3"/>
      <dgm:spPr/>
      <dgm:t>
        <a:bodyPr/>
        <a:lstStyle/>
        <a:p>
          <a:endParaRPr lang="en-US"/>
        </a:p>
      </dgm:t>
    </dgm:pt>
    <dgm:pt modelId="{CF7A39D1-E788-4554-B425-8EF1780FEBB2}" type="pres">
      <dgm:prSet presAssocID="{F1FA56EC-3152-4BAE-BEAE-30E54B5AB80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BA089-F3C8-464E-A502-C2B17E1C73DA}" type="pres">
      <dgm:prSet presAssocID="{35F8696E-7CFE-4EF8-9873-6B7621786F3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F979E-A7E8-4C8A-A2D6-291CEBC2C3BA}" type="pres">
      <dgm:prSet presAssocID="{F64F2A9A-1B27-4107-A1EC-7AF3DC0FE0D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B9ED93-D933-40F7-A8DC-9DCFD2791599}" type="presOf" srcId="{F1FA56EC-3152-4BAE-BEAE-30E54B5AB802}" destId="{CF7A39D1-E788-4554-B425-8EF1780FEBB2}" srcOrd="1" destOrd="0" presId="urn:microsoft.com/office/officeart/2005/8/layout/target3"/>
    <dgm:cxn modelId="{89491F65-B883-48E0-93F9-E87C1DC9261E}" type="presOf" srcId="{35F8696E-7CFE-4EF8-9873-6B7621786F32}" destId="{C5EBA089-F3C8-464E-A502-C2B17E1C73DA}" srcOrd="1" destOrd="0" presId="urn:microsoft.com/office/officeart/2005/8/layout/target3"/>
    <dgm:cxn modelId="{01AF01DF-8D6B-4014-BDAE-CAA4D5A41D81}" type="presOf" srcId="{35F8696E-7CFE-4EF8-9873-6B7621786F32}" destId="{DD8A1C5A-C4D8-4DF2-BA06-25AEC77958F6}" srcOrd="0" destOrd="0" presId="urn:microsoft.com/office/officeart/2005/8/layout/target3"/>
    <dgm:cxn modelId="{72ECB01F-8788-4B14-B197-F593C3ADE4E7}" type="presOf" srcId="{F64F2A9A-1B27-4107-A1EC-7AF3DC0FE0D0}" destId="{CB1D3D68-02A5-408A-9737-25AA2DEEB283}" srcOrd="0" destOrd="0" presId="urn:microsoft.com/office/officeart/2005/8/layout/target3"/>
    <dgm:cxn modelId="{64ADF331-874D-43C3-82F0-6A0A1C7CF58C}" srcId="{59952488-1B77-4255-A431-24113782BBCF}" destId="{F1FA56EC-3152-4BAE-BEAE-30E54B5AB802}" srcOrd="0" destOrd="0" parTransId="{2889F0CC-F51F-40C5-90A0-065D014440BA}" sibTransId="{2F3420FD-1A9B-4389-BE8C-1039BF4D2F73}"/>
    <dgm:cxn modelId="{873C0560-9BCD-4E9C-B1DB-48B15E419D5D}" srcId="{59952488-1B77-4255-A431-24113782BBCF}" destId="{35F8696E-7CFE-4EF8-9873-6B7621786F32}" srcOrd="1" destOrd="0" parTransId="{2BB122EB-9026-4417-BE5A-BD0CF55E328F}" sibTransId="{3A8ABB73-7962-4A10-96EF-27E22DD356D1}"/>
    <dgm:cxn modelId="{23B81C39-8E1B-4387-A2C7-124D2F364C62}" type="presOf" srcId="{59952488-1B77-4255-A431-24113782BBCF}" destId="{3544A2E4-CE1E-4551-A593-390A9EA0079B}" srcOrd="0" destOrd="0" presId="urn:microsoft.com/office/officeart/2005/8/layout/target3"/>
    <dgm:cxn modelId="{0904982D-4318-4A14-9694-FF210D95AE89}" type="presOf" srcId="{F1FA56EC-3152-4BAE-BEAE-30E54B5AB802}" destId="{C89DFA5A-572B-410C-9F7E-B856F6B28B31}" srcOrd="0" destOrd="0" presId="urn:microsoft.com/office/officeart/2005/8/layout/target3"/>
    <dgm:cxn modelId="{171CB045-14E4-4DDA-AFED-C3C42406820E}" srcId="{59952488-1B77-4255-A431-24113782BBCF}" destId="{F64F2A9A-1B27-4107-A1EC-7AF3DC0FE0D0}" srcOrd="2" destOrd="0" parTransId="{68953027-1AAE-475B-B483-357A39756394}" sibTransId="{5F9175D3-2650-4A76-BBCD-402292706C37}"/>
    <dgm:cxn modelId="{790D21F7-A6ED-48FC-B40D-0B0EFEB38CEC}" type="presOf" srcId="{F64F2A9A-1B27-4107-A1EC-7AF3DC0FE0D0}" destId="{280F979E-A7E8-4C8A-A2D6-291CEBC2C3BA}" srcOrd="1" destOrd="0" presId="urn:microsoft.com/office/officeart/2005/8/layout/target3"/>
    <dgm:cxn modelId="{8E552AFA-1ABF-47EA-A6A6-F9F4A452EDBC}" type="presParOf" srcId="{3544A2E4-CE1E-4551-A593-390A9EA0079B}" destId="{27A6972C-8ACB-481B-9AD0-7FA04F931705}" srcOrd="0" destOrd="0" presId="urn:microsoft.com/office/officeart/2005/8/layout/target3"/>
    <dgm:cxn modelId="{3DADB03D-5AB3-4A54-A1AA-9C1E8C9C909D}" type="presParOf" srcId="{3544A2E4-CE1E-4551-A593-390A9EA0079B}" destId="{5F64F530-0DAA-4B12-8A69-C7648721AD6B}" srcOrd="1" destOrd="0" presId="urn:microsoft.com/office/officeart/2005/8/layout/target3"/>
    <dgm:cxn modelId="{20DBBCE5-068C-4B7C-A60A-1BE994457E43}" type="presParOf" srcId="{3544A2E4-CE1E-4551-A593-390A9EA0079B}" destId="{C89DFA5A-572B-410C-9F7E-B856F6B28B31}" srcOrd="2" destOrd="0" presId="urn:microsoft.com/office/officeart/2005/8/layout/target3"/>
    <dgm:cxn modelId="{93F6BAFD-7D83-4338-9B00-3C3E80A5BFFB}" type="presParOf" srcId="{3544A2E4-CE1E-4551-A593-390A9EA0079B}" destId="{EA99BB78-B05F-4A3D-A6AA-12D2C2C98DD1}" srcOrd="3" destOrd="0" presId="urn:microsoft.com/office/officeart/2005/8/layout/target3"/>
    <dgm:cxn modelId="{8B27D757-8410-463D-A406-2A97A86280B8}" type="presParOf" srcId="{3544A2E4-CE1E-4551-A593-390A9EA0079B}" destId="{E6D91EF2-1B4B-49AE-8A60-AC146290DC18}" srcOrd="4" destOrd="0" presId="urn:microsoft.com/office/officeart/2005/8/layout/target3"/>
    <dgm:cxn modelId="{E5EA229B-F527-4663-80D8-6AA60A233358}" type="presParOf" srcId="{3544A2E4-CE1E-4551-A593-390A9EA0079B}" destId="{DD8A1C5A-C4D8-4DF2-BA06-25AEC77958F6}" srcOrd="5" destOrd="0" presId="urn:microsoft.com/office/officeart/2005/8/layout/target3"/>
    <dgm:cxn modelId="{072D15D8-9F9E-450D-98DC-5D71D28458C6}" type="presParOf" srcId="{3544A2E4-CE1E-4551-A593-390A9EA0079B}" destId="{A4C71807-AD16-47C5-AD81-B02B2F3DD044}" srcOrd="6" destOrd="0" presId="urn:microsoft.com/office/officeart/2005/8/layout/target3"/>
    <dgm:cxn modelId="{BEEA474B-305F-4719-AC4C-46425C4824C1}" type="presParOf" srcId="{3544A2E4-CE1E-4551-A593-390A9EA0079B}" destId="{E6CC6C2B-142C-4FD4-A921-664BC0825E7B}" srcOrd="7" destOrd="0" presId="urn:microsoft.com/office/officeart/2005/8/layout/target3"/>
    <dgm:cxn modelId="{9F8921F2-3971-400F-BC99-7F3B4BF023DB}" type="presParOf" srcId="{3544A2E4-CE1E-4551-A593-390A9EA0079B}" destId="{CB1D3D68-02A5-408A-9737-25AA2DEEB283}" srcOrd="8" destOrd="0" presId="urn:microsoft.com/office/officeart/2005/8/layout/target3"/>
    <dgm:cxn modelId="{4FA29F05-861B-4398-87CF-58E835865B75}" type="presParOf" srcId="{3544A2E4-CE1E-4551-A593-390A9EA0079B}" destId="{CF7A39D1-E788-4554-B425-8EF1780FEBB2}" srcOrd="9" destOrd="0" presId="urn:microsoft.com/office/officeart/2005/8/layout/target3"/>
    <dgm:cxn modelId="{4217B7CC-0951-4C40-8C1A-171E6C7C6087}" type="presParOf" srcId="{3544A2E4-CE1E-4551-A593-390A9EA0079B}" destId="{C5EBA089-F3C8-464E-A502-C2B17E1C73DA}" srcOrd="10" destOrd="0" presId="urn:microsoft.com/office/officeart/2005/8/layout/target3"/>
    <dgm:cxn modelId="{1CB88C72-2C75-4E16-9F78-47682E21B931}" type="presParOf" srcId="{3544A2E4-CE1E-4551-A593-390A9EA0079B}" destId="{280F979E-A7E8-4C8A-A2D6-291CEBC2C3B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6972C-8ACB-481B-9AD0-7FA04F931705}">
      <dsp:nvSpPr>
        <dsp:cNvPr id="0" name=""/>
        <dsp:cNvSpPr/>
      </dsp:nvSpPr>
      <dsp:spPr>
        <a:xfrm>
          <a:off x="0" y="304799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DFA5A-572B-410C-9F7E-B856F6B28B31}">
      <dsp:nvSpPr>
        <dsp:cNvPr id="0" name=""/>
        <dsp:cNvSpPr/>
      </dsp:nvSpPr>
      <dsp:spPr>
        <a:xfrm>
          <a:off x="2057400" y="304799"/>
          <a:ext cx="48006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108 programs submitted AAPs</a:t>
          </a:r>
          <a:endParaRPr lang="en-US" sz="2600" kern="1200" dirty="0"/>
        </a:p>
      </dsp:txBody>
      <dsp:txXfrm>
        <a:off x="2057400" y="304799"/>
        <a:ext cx="4800600" cy="1234442"/>
      </dsp:txXfrm>
    </dsp:sp>
    <dsp:sp modelId="{E6D91EF2-1B4B-49AE-8A60-AC146290DC18}">
      <dsp:nvSpPr>
        <dsp:cNvPr id="0" name=""/>
        <dsp:cNvSpPr/>
      </dsp:nvSpPr>
      <dsp:spPr>
        <a:xfrm>
          <a:off x="720091" y="1539242"/>
          <a:ext cx="2674617" cy="267461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A1C5A-C4D8-4DF2-BA06-25AEC77958F6}">
      <dsp:nvSpPr>
        <dsp:cNvPr id="0" name=""/>
        <dsp:cNvSpPr/>
      </dsp:nvSpPr>
      <dsp:spPr>
        <a:xfrm>
          <a:off x="2057400" y="1539242"/>
          <a:ext cx="4800600" cy="26746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106 have received a request for some type of revision</a:t>
          </a:r>
          <a:endParaRPr lang="en-US" sz="2600" kern="1200" dirty="0"/>
        </a:p>
      </dsp:txBody>
      <dsp:txXfrm>
        <a:off x="2057400" y="1539242"/>
        <a:ext cx="4800600" cy="1234438"/>
      </dsp:txXfrm>
    </dsp:sp>
    <dsp:sp modelId="{E6CC6C2B-142C-4FD4-A921-664BC0825E7B}">
      <dsp:nvSpPr>
        <dsp:cNvPr id="0" name=""/>
        <dsp:cNvSpPr/>
      </dsp:nvSpPr>
      <dsp:spPr>
        <a:xfrm>
          <a:off x="1440180" y="2773681"/>
          <a:ext cx="1234438" cy="12344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D3D68-02A5-408A-9737-25AA2DEEB283}">
      <dsp:nvSpPr>
        <dsp:cNvPr id="0" name=""/>
        <dsp:cNvSpPr/>
      </dsp:nvSpPr>
      <dsp:spPr>
        <a:xfrm>
          <a:off x="2057400" y="2773681"/>
          <a:ext cx="4800600" cy="1234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36 programs reported SLOs in their AAPs that do not match the 2012-13 online catalog</a:t>
          </a:r>
          <a:endParaRPr lang="en-US" sz="2600" kern="1200" dirty="0"/>
        </a:p>
      </dsp:txBody>
      <dsp:txXfrm>
        <a:off x="2057400" y="2773681"/>
        <a:ext cx="4800600" cy="1234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542-2F85-40E1-B344-81D328693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A4D6-0FF6-4B2B-ACBC-B7DC896E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7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5734B-57E0-4417-9963-310513DF7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D2CA-9AD4-4C3D-8E0B-D380BC4DE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AAE2-6911-4524-BFB6-FFA757EA8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BEDF6-9AB1-45CC-AB48-2BAFE88E5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7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0CB8-2241-41E7-910D-60D192F02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2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FC49-1504-44AB-828B-EB28A8CA3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5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0DF3-CCF5-438A-AC1E-188DE3107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0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5473-A8EA-48DB-8F5D-11E464969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61456-4B39-4508-B6D5-0A046D523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DCDB8516-7C07-4AFF-96AD-B060B316A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SACS Coordinators Meeting</a:t>
            </a:r>
            <a:br>
              <a:rPr lang="en-US" sz="3600" dirty="0" smtClean="0"/>
            </a:br>
            <a:r>
              <a:rPr lang="en-US" sz="3600" dirty="0" smtClean="0"/>
              <a:t>Academic Colleges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514600"/>
            <a:ext cx="7391400" cy="2514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Wednesday, August 8, 2012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Timothy Brophy – Director, Institutional Assessment</a:t>
            </a:r>
          </a:p>
          <a:p>
            <a:pPr eaLnBrk="1" hangingPunct="1"/>
            <a:r>
              <a:rPr lang="en-US" sz="2600" dirty="0" smtClean="0"/>
              <a:t>Cheryl Gater – Director, SACS Accreditation</a:t>
            </a: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5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Next Meeting:</a:t>
            </a:r>
            <a:br>
              <a:rPr lang="en-US" dirty="0" smtClean="0"/>
            </a:br>
            <a:r>
              <a:rPr lang="en-US" dirty="0" smtClean="0"/>
              <a:t>Wednesday, September 12</a:t>
            </a:r>
            <a:br>
              <a:rPr lang="en-US" dirty="0" smtClean="0"/>
            </a:br>
            <a:r>
              <a:rPr lang="en-US" dirty="0" smtClean="0"/>
              <a:t>10:00 a.m.</a:t>
            </a:r>
            <a:br>
              <a:rPr lang="en-US" dirty="0" smtClean="0"/>
            </a:br>
            <a:r>
              <a:rPr lang="en-US" dirty="0" smtClean="0"/>
              <a:t>349 Reitz Union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4765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68344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67600" cy="4800600"/>
          </a:xfrm>
        </p:spPr>
        <p:txBody>
          <a:bodyPr/>
          <a:lstStyle/>
          <a:p>
            <a:r>
              <a:rPr lang="en-US" dirty="0" smtClean="0"/>
              <a:t>Highlights from the SACS COC Summer Institute</a:t>
            </a:r>
          </a:p>
          <a:p>
            <a:pPr lvl="1"/>
            <a:r>
              <a:rPr lang="en-US" dirty="0" smtClean="0"/>
              <a:t>Reporting SLO Results and Targets</a:t>
            </a:r>
          </a:p>
          <a:p>
            <a:pPr lvl="1"/>
            <a:r>
              <a:rPr lang="en-US" dirty="0" smtClean="0"/>
              <a:t>General Education</a:t>
            </a:r>
          </a:p>
          <a:p>
            <a:r>
              <a:rPr lang="en-US" dirty="0" smtClean="0"/>
              <a:t>Institutional Analysis of the Undergraduate AAP Evaluations</a:t>
            </a:r>
          </a:p>
          <a:p>
            <a:r>
              <a:rPr lang="en-US" dirty="0" smtClean="0"/>
              <a:t>Certificate and Graduate/Professional Assessment Plans</a:t>
            </a:r>
          </a:p>
          <a:p>
            <a:r>
              <a:rPr lang="en-US" dirty="0" smtClean="0"/>
              <a:t>Upcoming Workshops</a:t>
            </a:r>
            <a:endParaRPr lang="en-US" dirty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Outcomes Reporting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143000"/>
            <a:ext cx="7543800" cy="4953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Focus on content, not format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Assessments listed with specific outcome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Location of results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Results are reported and reference comparisons to prior year’s data and established benchmarks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Use of results/modification</a:t>
            </a:r>
            <a:endParaRPr lang="en-US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General Education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6858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Assessments currently being developed by General Education Assessment Work Group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Initial sampling in Spring 2014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858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AAP Evaluations Analysis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97529110"/>
              </p:ext>
            </p:extLst>
          </p:nvPr>
        </p:nvGraphicFramePr>
        <p:xfrm>
          <a:off x="1600200" y="1219200"/>
          <a:ext cx="6858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A6972C-8ACB-481B-9AD0-7FA04F931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27A6972C-8ACB-481B-9AD0-7FA04F931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27A6972C-8ACB-481B-9AD0-7FA04F931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9DFA5A-572B-410C-9F7E-B856F6B28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C89DFA5A-572B-410C-9F7E-B856F6B28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C89DFA5A-572B-410C-9F7E-B856F6B28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D91EF2-1B4B-49AE-8A60-AC146290D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6D91EF2-1B4B-49AE-8A60-AC146290D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E6D91EF2-1B4B-49AE-8A60-AC146290D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8A1C5A-C4D8-4DF2-BA06-25AEC7795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DD8A1C5A-C4D8-4DF2-BA06-25AEC7795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DD8A1C5A-C4D8-4DF2-BA06-25AEC7795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CC6C2B-142C-4FD4-A921-664BC0825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E6CC6C2B-142C-4FD4-A921-664BC0825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E6CC6C2B-142C-4FD4-A921-664BC0825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1D3D68-02A5-408A-9737-25AA2DEE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CB1D3D68-02A5-408A-9737-25AA2DEE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CB1D3D68-02A5-408A-9737-25AA2DEE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6858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AAP Evaluations Analysis</a:t>
            </a:r>
            <a:br>
              <a:rPr lang="en-US" sz="3200" dirty="0" smtClean="0"/>
            </a:br>
            <a:r>
              <a:rPr lang="en-US" sz="3200" i="1" dirty="0" smtClean="0"/>
              <a:t>N</a:t>
            </a:r>
            <a:r>
              <a:rPr lang="en-US" sz="3200" dirty="0" smtClean="0"/>
              <a:t> = 108  		</a:t>
            </a:r>
            <a:r>
              <a:rPr lang="en-US" sz="3200" i="1" dirty="0" smtClean="0"/>
              <a:t>n</a:t>
            </a:r>
            <a:r>
              <a:rPr lang="en-US" sz="3200" dirty="0" smtClean="0"/>
              <a:t> missing = 3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80796"/>
              </p:ext>
            </p:extLst>
          </p:nvPr>
        </p:nvGraphicFramePr>
        <p:xfrm>
          <a:off x="2362200" y="1524000"/>
          <a:ext cx="5829300" cy="43117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43100"/>
                <a:gridCol w="1943100"/>
                <a:gridCol w="1943100"/>
              </a:tblGrid>
              <a:tr h="89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AAP Section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No. Programs with revision requests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Programs with revision requests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Mission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 Learning Outcomes (SLOs)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Curriculum Map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Assessment Cycle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Methods and Procedures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Assessment Oversight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Graduate/Professional AAPs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6858000" cy="4343400"/>
          </a:xfrm>
        </p:spPr>
        <p:txBody>
          <a:bodyPr/>
          <a:lstStyle/>
          <a:p>
            <a:r>
              <a:rPr lang="en-US" sz="2400" dirty="0" smtClean="0"/>
              <a:t>Call to be issued in the next few weeks – due March 1, 2013</a:t>
            </a:r>
          </a:p>
          <a:p>
            <a:r>
              <a:rPr lang="en-US" sz="2400" dirty="0" smtClean="0"/>
              <a:t>Mission Statement (IA will provide)</a:t>
            </a:r>
            <a:r>
              <a:rPr lang="en-US" sz="2400" dirty="0"/>
              <a:t>	</a:t>
            </a:r>
          </a:p>
          <a:p>
            <a:r>
              <a:rPr lang="en-US" sz="2400" dirty="0"/>
              <a:t>Student Learning Outcomes (SLOs) and Assessment </a:t>
            </a:r>
            <a:r>
              <a:rPr lang="en-US" sz="2400" dirty="0" smtClean="0"/>
              <a:t>Measures (IA will provide)</a:t>
            </a:r>
            <a:r>
              <a:rPr lang="en-US" sz="2400" dirty="0"/>
              <a:t>	</a:t>
            </a:r>
          </a:p>
          <a:p>
            <a:r>
              <a:rPr lang="en-US" sz="2400" dirty="0" smtClean="0"/>
              <a:t>Research</a:t>
            </a:r>
            <a:endParaRPr lang="en-US" sz="2400" dirty="0"/>
          </a:p>
          <a:p>
            <a:r>
              <a:rPr lang="en-US" sz="2400" dirty="0"/>
              <a:t>Assessment Map 	</a:t>
            </a:r>
          </a:p>
          <a:p>
            <a:r>
              <a:rPr lang="en-US" sz="2400" dirty="0"/>
              <a:t>Assessment Cycle 	</a:t>
            </a:r>
          </a:p>
          <a:p>
            <a:r>
              <a:rPr lang="en-US" sz="2400" dirty="0"/>
              <a:t>Measurement Tools	</a:t>
            </a:r>
          </a:p>
          <a:p>
            <a:r>
              <a:rPr lang="en-US" sz="2400" dirty="0"/>
              <a:t>Assessment </a:t>
            </a:r>
            <a:r>
              <a:rPr lang="en-US" sz="2400" dirty="0" smtClean="0"/>
              <a:t>Oversight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11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Certificate AAPs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6858000" cy="4648200"/>
          </a:xfrm>
        </p:spPr>
        <p:txBody>
          <a:bodyPr/>
          <a:lstStyle/>
          <a:p>
            <a:r>
              <a:rPr lang="en-US" sz="2400" dirty="0" smtClean="0"/>
              <a:t>Issued in the next few weeks – due February 1, 2013 </a:t>
            </a:r>
          </a:p>
          <a:p>
            <a:r>
              <a:rPr lang="en-US" sz="2400" dirty="0" smtClean="0"/>
              <a:t>Rationale – include the “value-added” for the student who earns the certificate</a:t>
            </a:r>
          </a:p>
          <a:p>
            <a:r>
              <a:rPr lang="en-US" sz="2400" dirty="0" smtClean="0"/>
              <a:t>Mission – how the certificate helps to meet the mission of the department, college, and university </a:t>
            </a:r>
            <a:endParaRPr lang="en-US" sz="2400" dirty="0"/>
          </a:p>
          <a:p>
            <a:r>
              <a:rPr lang="en-US" sz="2400" dirty="0" smtClean="0"/>
              <a:t>Student </a:t>
            </a:r>
            <a:r>
              <a:rPr lang="en-US" sz="2400" dirty="0"/>
              <a:t>Learning Outcomes (SLOs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Curriculum Map	</a:t>
            </a:r>
          </a:p>
          <a:p>
            <a:r>
              <a:rPr lang="en-US" sz="2400" dirty="0"/>
              <a:t>Assessment Cycle	</a:t>
            </a:r>
          </a:p>
          <a:p>
            <a:r>
              <a:rPr lang="en-US" sz="2400" dirty="0" smtClean="0"/>
              <a:t>Methods </a:t>
            </a:r>
            <a:r>
              <a:rPr lang="en-US" sz="2400" dirty="0"/>
              <a:t>and Procedures	</a:t>
            </a:r>
          </a:p>
          <a:p>
            <a:r>
              <a:rPr lang="en-US" sz="2400" dirty="0"/>
              <a:t>Assessment Oversight	</a:t>
            </a:r>
            <a:endParaRPr lang="en-US" sz="2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en-US" dirty="0" smtClean="0"/>
              <a:t>Upcoming Workshops </a:t>
            </a:r>
            <a:br>
              <a:rPr lang="en-US" dirty="0" smtClean="0"/>
            </a:br>
            <a:r>
              <a:rPr lang="en-US" dirty="0" smtClean="0"/>
              <a:t>Dates TBA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069137" cy="3352800"/>
          </a:xfrm>
        </p:spPr>
        <p:txBody>
          <a:bodyPr/>
          <a:lstStyle/>
          <a:p>
            <a:r>
              <a:rPr lang="en-US" dirty="0" smtClean="0"/>
              <a:t>Writing Measureable SLOs</a:t>
            </a:r>
          </a:p>
          <a:p>
            <a:r>
              <a:rPr lang="en-US" dirty="0" smtClean="0"/>
              <a:t>Writing the Certificate Assessment Plan</a:t>
            </a:r>
          </a:p>
          <a:p>
            <a:r>
              <a:rPr lang="en-US" dirty="0" smtClean="0"/>
              <a:t>Writing the Graduate/Professional Assessment Plan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283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SACS Coordinators Meeting Academic Colleges</vt:lpstr>
      <vt:lpstr>Today’s Agenda</vt:lpstr>
      <vt:lpstr>Outcomes Reporting</vt:lpstr>
      <vt:lpstr>General Education</vt:lpstr>
      <vt:lpstr>AAP Evaluations Analysis</vt:lpstr>
      <vt:lpstr>AAP Evaluations Analysis N = 108    n missing = 3</vt:lpstr>
      <vt:lpstr>Graduate/Professional AAPs</vt:lpstr>
      <vt:lpstr>Certificate AAPs</vt:lpstr>
      <vt:lpstr>Upcoming Workshops  Dates TBA</vt:lpstr>
      <vt:lpstr>Next Meeting: Wednesday, September 12 10:00 a.m. 349 Reitz Union</vt:lpstr>
      <vt:lpstr>Thank you!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Gater,Cheryl L</cp:lastModifiedBy>
  <cp:revision>28</cp:revision>
  <dcterms:created xsi:type="dcterms:W3CDTF">2007-09-14T15:34:26Z</dcterms:created>
  <dcterms:modified xsi:type="dcterms:W3CDTF">2012-08-07T19:44:02Z</dcterms:modified>
</cp:coreProperties>
</file>