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9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3" r:id="rId3"/>
    <p:sldId id="271" r:id="rId4"/>
    <p:sldId id="258" r:id="rId5"/>
    <p:sldId id="266" r:id="rId6"/>
    <p:sldId id="265" r:id="rId7"/>
    <p:sldId id="270" r:id="rId8"/>
    <p:sldId id="264" r:id="rId9"/>
    <p:sldId id="269" r:id="rId10"/>
    <p:sldId id="272" r:id="rId11"/>
    <p:sldId id="273" r:id="rId12"/>
    <p:sldId id="274" r:id="rId13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45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9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9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6CB2C-1AEB-459D-9076-AF5DDDAD00A9}" type="datetimeFigureOut">
              <a:rPr lang="en-US" smtClean="0"/>
              <a:t>10/5/2011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792"/>
            <a:ext cx="2971800" cy="4649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792"/>
            <a:ext cx="2971800" cy="4649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72342-1616-4718-BB8B-875BADB97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37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228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8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5709"/>
            <a:ext cx="5486400" cy="4183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8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792"/>
            <a:ext cx="2971800" cy="46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228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792"/>
            <a:ext cx="2971800" cy="46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F4DF6CD-96CD-41ED-BE73-6C78C62380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96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355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19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72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96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96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96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242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16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410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65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13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F6CD-96CD-41ED-BE73-6C78C623804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82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F5D539F-A0A8-4390-B7A1-5BBCD0C9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8BEBBA-0D58-4638-AD90-27C3BCD4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0EE93-2072-4E58-A031-BC1DEA0D1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A7A3E-CEBE-4211-B3D5-CE2FF7775D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B57331-B976-44E1-8084-18E2314E28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21F039-2ECD-4384-84E7-1976A9D953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FBD7EE-B8AD-48A2-8492-1936358A15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06DC6A-C6F5-41D8-8CF5-F71164D4B3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93F335-0B29-4E15-A1DE-E812DDFDE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A8F571-464C-41FD-8DFC-ABDFA0B86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F3A0229-5355-4AA8-8BFF-DB7D726771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155874C-AA03-45F2-8096-6E194BCCA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6019800"/>
            <a:ext cx="91440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64" name="Picture 16" descr="UFsignatureThemel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175375"/>
            <a:ext cx="198120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59436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1910179"/>
            <a:ext cx="7848600" cy="175432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UF Compliance Assist!</a:t>
            </a:r>
          </a:p>
          <a:p>
            <a:pPr algn="ctr"/>
            <a:endParaRPr lang="en-US" sz="2400" b="1" dirty="0">
              <a:solidFill>
                <a:srgbClr val="0070C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Cheryl Gater</a:t>
            </a:r>
          </a:p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Director, SACS Accreditation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46" y="1143001"/>
            <a:ext cx="8282192" cy="4731370"/>
          </a:xfrm>
        </p:spPr>
      </p:pic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7525" name="Picture 5" descr="Monogram-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6294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15962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FF3300"/>
                </a:solidFill>
              </a:rPr>
              <a:t>Credentials Module</a:t>
            </a:r>
            <a:endParaRPr lang="en-US" sz="32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42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30" y="685800"/>
            <a:ext cx="8299339" cy="5852978"/>
          </a:xfrm>
        </p:spPr>
      </p:pic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7525" name="Picture 5" descr="Monogram-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6294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15962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FF3300"/>
                </a:solidFill>
              </a:rPr>
              <a:t>Credentials Module</a:t>
            </a:r>
            <a:endParaRPr lang="en-US" sz="32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6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81000"/>
            <a:ext cx="8229600" cy="914400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FF3300"/>
                </a:solidFill>
              </a:rPr>
              <a:t>Follow-up</a:t>
            </a:r>
            <a:endParaRPr lang="en-US" sz="3200" b="1" dirty="0">
              <a:solidFill>
                <a:srgbClr val="FF3300"/>
              </a:solidFill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295400"/>
            <a:ext cx="8382000" cy="4114800"/>
          </a:xfrm>
        </p:spPr>
        <p:txBody>
          <a:bodyPr>
            <a:normAutofit/>
          </a:bodyPr>
          <a:lstStyle/>
          <a:p>
            <a:pPr marL="457200" indent="-457200" algn="l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800" b="1" dirty="0" smtClean="0">
                <a:solidFill>
                  <a:srgbClr val="000000"/>
                </a:solidFill>
              </a:rPr>
              <a:t>E-mail Cheryl Gater at </a:t>
            </a:r>
            <a:r>
              <a:rPr lang="en-US" sz="2800" b="1" dirty="0" smtClean="0">
                <a:solidFill>
                  <a:srgbClr val="0070C0"/>
                </a:solidFill>
              </a:rPr>
              <a:t>cgater@aa.ufl.edu </a:t>
            </a:r>
            <a:r>
              <a:rPr lang="en-US" sz="2800" b="1" dirty="0" smtClean="0">
                <a:solidFill>
                  <a:srgbClr val="000000"/>
                </a:solidFill>
              </a:rPr>
              <a:t>with names of individuals needing access by October 31, 2011.</a:t>
            </a:r>
          </a:p>
          <a:p>
            <a:pPr algn="l">
              <a:lnSpc>
                <a:spcPct val="80000"/>
              </a:lnSpc>
            </a:pPr>
            <a:endParaRPr lang="en-US" sz="2800" b="1" dirty="0" smtClean="0">
              <a:solidFill>
                <a:srgbClr val="000000"/>
              </a:solidFill>
            </a:endParaRPr>
          </a:p>
          <a:p>
            <a:pPr marL="457200" indent="-457200" algn="l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800" b="1" dirty="0" smtClean="0">
                <a:solidFill>
                  <a:srgbClr val="000000"/>
                </a:solidFill>
              </a:rPr>
              <a:t>Register for a Compliance Assist! training session on November 17 or 18.                 Go to </a:t>
            </a:r>
            <a:r>
              <a:rPr lang="en-US" sz="2800" b="1" dirty="0">
                <a:solidFill>
                  <a:srgbClr val="000000"/>
                </a:solidFill>
              </a:rPr>
              <a:t>SACS Resources at </a:t>
            </a:r>
            <a:r>
              <a:rPr lang="en-US" sz="2800" b="1" u="sng" dirty="0">
                <a:solidFill>
                  <a:srgbClr val="0070C0"/>
                </a:solidFill>
              </a:rPr>
              <a:t>http://</a:t>
            </a:r>
            <a:r>
              <a:rPr lang="en-US" sz="2800" b="1" u="sng" dirty="0" smtClean="0">
                <a:solidFill>
                  <a:srgbClr val="0070C0"/>
                </a:solidFill>
              </a:rPr>
              <a:t>sacs.aa.ufl.edu/resources </a:t>
            </a:r>
            <a:r>
              <a:rPr lang="en-US" sz="2800" b="1" dirty="0" smtClean="0">
                <a:solidFill>
                  <a:srgbClr val="000000"/>
                </a:solidFill>
              </a:rPr>
              <a:t>for the listing of available training times and registration.</a:t>
            </a:r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3677" name="Picture 13" descr="Monogram-wh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6294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84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81000"/>
            <a:ext cx="8229600" cy="914400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FF3300"/>
                </a:solidFill>
              </a:rPr>
              <a:t>Access Levels</a:t>
            </a:r>
            <a:endParaRPr lang="en-US" sz="3200" b="1" dirty="0">
              <a:solidFill>
                <a:srgbClr val="FF3300"/>
              </a:solidFill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295400"/>
            <a:ext cx="8382000" cy="41148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sz="2800" b="1" dirty="0" smtClean="0">
                <a:solidFill>
                  <a:srgbClr val="000000"/>
                </a:solidFill>
              </a:rPr>
              <a:t>Reviewer:  </a:t>
            </a:r>
          </a:p>
          <a:p>
            <a:pPr algn="l">
              <a:lnSpc>
                <a:spcPct val="80000"/>
              </a:lnSpc>
            </a:pPr>
            <a:r>
              <a:rPr lang="en-US" sz="2800" b="1" dirty="0">
                <a:solidFill>
                  <a:srgbClr val="000000"/>
                </a:solidFill>
              </a:rPr>
              <a:t>	</a:t>
            </a:r>
            <a:r>
              <a:rPr lang="en-US" sz="2400" b="1" dirty="0" smtClean="0">
                <a:solidFill>
                  <a:srgbClr val="0070C0"/>
                </a:solidFill>
              </a:rPr>
              <a:t>Read-only, no editing capabilities</a:t>
            </a:r>
          </a:p>
          <a:p>
            <a:pPr algn="l">
              <a:lnSpc>
                <a:spcPct val="80000"/>
              </a:lnSpc>
            </a:pPr>
            <a:r>
              <a:rPr lang="en-US" sz="2800" b="1" dirty="0" smtClean="0">
                <a:solidFill>
                  <a:srgbClr val="000000"/>
                </a:solidFill>
              </a:rPr>
              <a:t>Contributor:  </a:t>
            </a:r>
          </a:p>
          <a:p>
            <a:pPr algn="l">
              <a:lnSpc>
                <a:spcPct val="80000"/>
              </a:lnSpc>
            </a:pPr>
            <a:r>
              <a:rPr lang="en-US" sz="2800" b="1" dirty="0">
                <a:solidFill>
                  <a:srgbClr val="000000"/>
                </a:solidFill>
              </a:rPr>
              <a:t>	</a:t>
            </a:r>
            <a:r>
              <a:rPr lang="en-US" sz="2400" b="1" dirty="0" smtClean="0">
                <a:solidFill>
                  <a:srgbClr val="0070C0"/>
                </a:solidFill>
              </a:rPr>
              <a:t>Editing capabilities</a:t>
            </a:r>
          </a:p>
          <a:p>
            <a:pPr algn="l">
              <a:lnSpc>
                <a:spcPct val="80000"/>
              </a:lnSpc>
            </a:pPr>
            <a:r>
              <a:rPr lang="en-US" sz="2800" b="1" dirty="0" smtClean="0">
                <a:solidFill>
                  <a:srgbClr val="000000"/>
                </a:solidFill>
              </a:rPr>
              <a:t>Administrator:  </a:t>
            </a:r>
          </a:p>
          <a:p>
            <a:pPr algn="l">
              <a:lnSpc>
                <a:spcPct val="80000"/>
              </a:lnSpc>
            </a:pPr>
            <a:r>
              <a:rPr lang="en-US" sz="2800" b="1" dirty="0">
                <a:solidFill>
                  <a:srgbClr val="000000"/>
                </a:solidFill>
              </a:rPr>
              <a:t>	</a:t>
            </a:r>
            <a:r>
              <a:rPr lang="en-US" sz="2400" b="1" dirty="0" smtClean="0">
                <a:solidFill>
                  <a:srgbClr val="0070C0"/>
                </a:solidFill>
              </a:rPr>
              <a:t>Not a site </a:t>
            </a:r>
            <a:r>
              <a:rPr lang="en-US" sz="2400" b="1" dirty="0">
                <a:solidFill>
                  <a:srgbClr val="0070C0"/>
                </a:solidFill>
              </a:rPr>
              <a:t>a</a:t>
            </a:r>
            <a:r>
              <a:rPr lang="en-US" sz="2400" b="1" dirty="0" smtClean="0">
                <a:solidFill>
                  <a:srgbClr val="0070C0"/>
                </a:solidFill>
              </a:rPr>
              <a:t>dministrator, however, able to 	modify the 	“description” of a standard/ 	requirement for things like internal comments or 	executive-level comments and allow only 	administrator-level users to enter content in 	those areas.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3677" name="Picture 13" descr="Monogram-wh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6294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81000"/>
            <a:ext cx="8229600" cy="914400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FF3300"/>
                </a:solidFill>
              </a:rPr>
              <a:t>Modules</a:t>
            </a:r>
            <a:endParaRPr lang="en-US" sz="3200" b="1" dirty="0">
              <a:solidFill>
                <a:srgbClr val="FF3300"/>
              </a:solidFill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295400"/>
            <a:ext cx="8382000" cy="39624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sz="2800" b="1" dirty="0" smtClean="0">
                <a:solidFill>
                  <a:srgbClr val="000000"/>
                </a:solidFill>
              </a:rPr>
              <a:t>Planning:</a:t>
            </a:r>
          </a:p>
          <a:p>
            <a:pPr algn="l">
              <a:lnSpc>
                <a:spcPct val="80000"/>
              </a:lnSpc>
            </a:pPr>
            <a:r>
              <a:rPr lang="en-US" sz="2800" b="1" dirty="0">
                <a:solidFill>
                  <a:srgbClr val="000000"/>
                </a:solidFill>
              </a:rPr>
              <a:t>	</a:t>
            </a:r>
            <a:r>
              <a:rPr lang="en-US" sz="2400" b="1" dirty="0" smtClean="0">
                <a:solidFill>
                  <a:srgbClr val="0070C0"/>
                </a:solidFill>
              </a:rPr>
              <a:t>Assessment Plans, Program Goals, and Student 	Learning Outcomes</a:t>
            </a:r>
          </a:p>
          <a:p>
            <a:pPr algn="l">
              <a:lnSpc>
                <a:spcPct val="80000"/>
              </a:lnSpc>
            </a:pPr>
            <a:endParaRPr lang="en-US" sz="2400" b="1" dirty="0">
              <a:solidFill>
                <a:srgbClr val="0070C0"/>
              </a:solidFill>
            </a:endParaRPr>
          </a:p>
          <a:p>
            <a:pPr algn="l">
              <a:lnSpc>
                <a:spcPct val="80000"/>
              </a:lnSpc>
            </a:pPr>
            <a:r>
              <a:rPr lang="en-US" sz="2800" b="1" dirty="0" smtClean="0">
                <a:solidFill>
                  <a:srgbClr val="000000"/>
                </a:solidFill>
              </a:rPr>
              <a:t>Accreditation:</a:t>
            </a:r>
          </a:p>
          <a:p>
            <a:pPr algn="l">
              <a:lnSpc>
                <a:spcPct val="80000"/>
              </a:lnSpc>
            </a:pPr>
            <a:r>
              <a:rPr lang="en-US" sz="2800" b="1" dirty="0">
                <a:solidFill>
                  <a:srgbClr val="000000"/>
                </a:solidFill>
              </a:rPr>
              <a:t>	</a:t>
            </a:r>
            <a:r>
              <a:rPr lang="en-US" sz="2400" b="1" dirty="0" smtClean="0">
                <a:solidFill>
                  <a:srgbClr val="0070C0"/>
                </a:solidFill>
              </a:rPr>
              <a:t>SACS Reaffirmation Components</a:t>
            </a:r>
          </a:p>
          <a:p>
            <a:pPr algn="l">
              <a:lnSpc>
                <a:spcPct val="80000"/>
              </a:lnSpc>
            </a:pPr>
            <a:endParaRPr lang="en-US" sz="2400" b="1" dirty="0">
              <a:solidFill>
                <a:srgbClr val="0070C0"/>
              </a:solidFill>
            </a:endParaRPr>
          </a:p>
          <a:p>
            <a:pPr algn="l">
              <a:lnSpc>
                <a:spcPct val="80000"/>
              </a:lnSpc>
            </a:pPr>
            <a:r>
              <a:rPr lang="en-US" sz="2800" b="1" dirty="0" smtClean="0">
                <a:solidFill>
                  <a:srgbClr val="000000"/>
                </a:solidFill>
              </a:rPr>
              <a:t>Faculty Credentials:</a:t>
            </a:r>
            <a:endParaRPr lang="en-US" sz="2800" b="1" dirty="0">
              <a:solidFill>
                <a:srgbClr val="000000"/>
              </a:solidFill>
            </a:endParaRPr>
          </a:p>
          <a:p>
            <a:pPr algn="l">
              <a:lnSpc>
                <a:spcPct val="80000"/>
              </a:lnSpc>
            </a:pPr>
            <a:r>
              <a:rPr lang="en-US" sz="2800" b="1" dirty="0">
                <a:solidFill>
                  <a:srgbClr val="000000"/>
                </a:solidFill>
              </a:rPr>
              <a:t>	</a:t>
            </a:r>
            <a:r>
              <a:rPr lang="en-US" sz="2400" b="1" dirty="0" smtClean="0">
                <a:solidFill>
                  <a:srgbClr val="0070C0"/>
                </a:solidFill>
              </a:rPr>
              <a:t>For faculty of record for Fall 2012 courses</a:t>
            </a:r>
            <a:endParaRPr lang="en-US" sz="2400" b="1" dirty="0">
              <a:solidFill>
                <a:srgbClr val="0070C0"/>
              </a:solidFill>
            </a:endParaRPr>
          </a:p>
          <a:p>
            <a:pPr algn="l">
              <a:lnSpc>
                <a:spcPct val="80000"/>
              </a:lnSpc>
            </a:pPr>
            <a:endParaRPr lang="en-US" sz="2400" b="1" dirty="0" smtClean="0">
              <a:solidFill>
                <a:srgbClr val="0070C0"/>
              </a:solidFill>
            </a:endParaRPr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3677" name="Picture 13" descr="Monogram-wh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6294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57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3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36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86" y="886287"/>
            <a:ext cx="8741228" cy="5562600"/>
          </a:xfrm>
        </p:spPr>
      </p:pic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7525" name="Picture 5" descr="Monogram-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6294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381000"/>
            <a:ext cx="8229600" cy="533400"/>
          </a:xfrm>
          <a:prstGeom prst="rect">
            <a:avLst/>
          </a:prstGeo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vert="horz" rtlCol="0" anchor="ctr">
            <a:normAutofit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3200" dirty="0" smtClean="0">
                <a:solidFill>
                  <a:srgbClr val="FF3300"/>
                </a:solidFill>
              </a:rPr>
              <a:t>Planning Module</a:t>
            </a:r>
            <a:endParaRPr lang="en-US" sz="32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76" y="914400"/>
            <a:ext cx="6330247" cy="5410200"/>
          </a:xfrm>
        </p:spPr>
      </p:pic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7525" name="Picture 5" descr="Monogram-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6294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381000"/>
            <a:ext cx="8229600" cy="685800"/>
          </a:xfrm>
          <a:prstGeom prst="rect">
            <a:avLst/>
          </a:prstGeo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3200" dirty="0" smtClean="0">
                <a:solidFill>
                  <a:srgbClr val="FF3300"/>
                </a:solidFill>
              </a:rPr>
              <a:t>Planning Module</a:t>
            </a:r>
            <a:endParaRPr lang="en-US" sz="3200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83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00" y="914400"/>
            <a:ext cx="7465299" cy="5715000"/>
          </a:xfrm>
        </p:spPr>
      </p:pic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7525" name="Picture 5" descr="Monogram-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6294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FF3300"/>
                </a:solidFill>
              </a:rPr>
              <a:t>Planning Module</a:t>
            </a:r>
            <a:endParaRPr lang="en-US" sz="32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83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46" y="914400"/>
            <a:ext cx="8282192" cy="5729612"/>
          </a:xfrm>
        </p:spPr>
      </p:pic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7525" name="Picture 5" descr="Monogram-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6294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15962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FF3300"/>
                </a:solidFill>
              </a:rPr>
              <a:t>Accreditation Module</a:t>
            </a:r>
            <a:endParaRPr lang="en-US" sz="32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64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734130"/>
            <a:ext cx="6347597" cy="5920423"/>
          </a:xfrm>
        </p:spPr>
      </p:pic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7525" name="Picture 5" descr="Monogram-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6294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15962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FF3300"/>
                </a:solidFill>
              </a:rPr>
              <a:t>Accreditation Module</a:t>
            </a:r>
            <a:endParaRPr lang="en-US" sz="32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83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087902"/>
            <a:ext cx="6347597" cy="5212878"/>
          </a:xfrm>
        </p:spPr>
      </p:pic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7525" name="Picture 5" descr="Monogram-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6294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15962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FF3300"/>
                </a:solidFill>
              </a:rPr>
              <a:t>Accreditation Module</a:t>
            </a:r>
            <a:endParaRPr lang="en-US" sz="32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77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2465</TotalTime>
  <Words>95</Words>
  <Application>Microsoft Office PowerPoint</Application>
  <PresentationFormat>On-screen Show (4:3)</PresentationFormat>
  <Paragraphs>44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Concourse</vt:lpstr>
      <vt:lpstr>PowerPoint Presentation</vt:lpstr>
      <vt:lpstr>Access Levels</vt:lpstr>
      <vt:lpstr>Modules</vt:lpstr>
      <vt:lpstr>PowerPoint Presentation</vt:lpstr>
      <vt:lpstr>PowerPoint Presentation</vt:lpstr>
      <vt:lpstr>Planning Module</vt:lpstr>
      <vt:lpstr>Accreditation Module</vt:lpstr>
      <vt:lpstr>Accreditation Module</vt:lpstr>
      <vt:lpstr>Accreditation Module</vt:lpstr>
      <vt:lpstr>Credentials Module</vt:lpstr>
      <vt:lpstr>Credentials Module</vt:lpstr>
      <vt:lpstr>Follow-up</vt:lpstr>
    </vt:vector>
  </TitlesOfParts>
  <Company>Finance and Administration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 Create The Next Great Website!</dc:title>
  <dc:creator>danwill</dc:creator>
  <cp:lastModifiedBy>Cheryl Gater</cp:lastModifiedBy>
  <cp:revision>90</cp:revision>
  <cp:lastPrinted>2011-10-04T20:16:48Z</cp:lastPrinted>
  <dcterms:created xsi:type="dcterms:W3CDTF">2007-03-21T12:12:53Z</dcterms:created>
  <dcterms:modified xsi:type="dcterms:W3CDTF">2011-10-05T16:24:11Z</dcterms:modified>
</cp:coreProperties>
</file>