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57" r:id="rId8"/>
    <p:sldId id="266" r:id="rId9"/>
    <p:sldId id="267" r:id="rId10"/>
    <p:sldId id="274" r:id="rId11"/>
    <p:sldId id="268" r:id="rId12"/>
    <p:sldId id="271" r:id="rId13"/>
    <p:sldId id="269" r:id="rId14"/>
    <p:sldId id="270" r:id="rId15"/>
    <p:sldId id="259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4C9D-70B8-40FD-A35D-36B34029C7F7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3A8B-B325-4B96-B65F-6B6DF71A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4C9D-70B8-40FD-A35D-36B34029C7F7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3A8B-B325-4B96-B65F-6B6DF71A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4C9D-70B8-40FD-A35D-36B34029C7F7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3A8B-B325-4B96-B65F-6B6DF71A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4C9D-70B8-40FD-A35D-36B34029C7F7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3A8B-B325-4B96-B65F-6B6DF71A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4C9D-70B8-40FD-A35D-36B34029C7F7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3A8B-B325-4B96-B65F-6B6DF71A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4C9D-70B8-40FD-A35D-36B34029C7F7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3A8B-B325-4B96-B65F-6B6DF71A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4C9D-70B8-40FD-A35D-36B34029C7F7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3A8B-B325-4B96-B65F-6B6DF71A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4C9D-70B8-40FD-A35D-36B34029C7F7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3A8B-B325-4B96-B65F-6B6DF71A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4C9D-70B8-40FD-A35D-36B34029C7F7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3A8B-B325-4B96-B65F-6B6DF71A6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4C9D-70B8-40FD-A35D-36B34029C7F7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3A8B-B325-4B96-B65F-6B6DF71A6D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4C9D-70B8-40FD-A35D-36B34029C7F7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5D3A8B-B325-4B96-B65F-6B6DF71A6D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75D3A8B-B325-4B96-B65F-6B6DF71A6D3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C5D4C9D-70B8-40FD-A35D-36B34029C7F7}" type="datetimeFigureOut">
              <a:rPr lang="en-US" smtClean="0"/>
              <a:t>6/26/2012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mastro@ufl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.ufl.edu/OIRApps/SERU/signon.asp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 Culture of Assessment in UF Student Affairs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Dr. Jeanna Mastrodicasa</a:t>
            </a:r>
          </a:p>
          <a:p>
            <a:r>
              <a:rPr lang="en-US" dirty="0" smtClean="0"/>
              <a:t>Assistant Vice President for Student Affairs </a:t>
            </a:r>
          </a:p>
          <a:p>
            <a:r>
              <a:rPr lang="en-US" dirty="0" smtClean="0">
                <a:hlinkClick r:id="rId2"/>
              </a:rPr>
              <a:t>jmastro@ufl.edu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2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Affairs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What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do we measure in student affairs?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Tracking numbers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Some learning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outcomes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Satisfaction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Needs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Other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initiatives to support work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division, e.g., JWRU expansion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Student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Learning Outcomes:  theme for 2012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5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Training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September 2008:  Assessment Boot Camp, all-day training.  Invited Dr. Darby Roberts, Texas A&amp;M University, as keynote speaker.  Two tracks of training:  beginner and intermediate.  </a:t>
            </a:r>
          </a:p>
          <a:p>
            <a:r>
              <a:rPr lang="en-US" dirty="0"/>
              <a:t>May 2009:  Assessment Boot Camp, all day training.  Invited Kim Vanderlinden from Student Voice as keynote speaker.  Three tracks of training:  beginner, intermediate, and advanced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Webinars from Campus Labs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30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Labs (Student Voice)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Became client of Campus Labs (Baseline) in December 2008.  </a:t>
            </a:r>
          </a:p>
          <a:p>
            <a:r>
              <a:rPr lang="en-US" dirty="0" smtClean="0"/>
              <a:t>Allows for unlimited web surveys for student affairs staff—includes mail management, open link, ability to collect data in the field with </a:t>
            </a:r>
            <a:r>
              <a:rPr lang="en-US" dirty="0" err="1" smtClean="0"/>
              <a:t>itouch</a:t>
            </a:r>
            <a:r>
              <a:rPr lang="en-US" dirty="0" smtClean="0"/>
              <a:t> or </a:t>
            </a:r>
            <a:r>
              <a:rPr lang="en-US" dirty="0" err="1" smtClean="0"/>
              <a:t>ipad</a:t>
            </a:r>
            <a:endParaRPr lang="en-US" dirty="0" smtClean="0"/>
          </a:p>
          <a:p>
            <a:r>
              <a:rPr lang="en-US" dirty="0" smtClean="0"/>
              <a:t>Provides unlimited consultation with assessment experts</a:t>
            </a:r>
          </a:p>
          <a:p>
            <a:r>
              <a:rPr lang="en-US" dirty="0" smtClean="0"/>
              <a:t>Training via webinars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4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participate in several through Campus Labs (2-4 each </a:t>
            </a:r>
            <a:r>
              <a:rPr lang="en-US" dirty="0" smtClean="0"/>
              <a:t>year)</a:t>
            </a:r>
          </a:p>
          <a:p>
            <a:pPr lvl="1"/>
            <a:r>
              <a:rPr lang="en-US" dirty="0" smtClean="0"/>
              <a:t>Includes orientation, student recreation, campus activities, student union, career center, counseling center</a:t>
            </a:r>
          </a:p>
          <a:p>
            <a:r>
              <a:rPr lang="en-US" dirty="0" smtClean="0"/>
              <a:t>Student </a:t>
            </a:r>
            <a:r>
              <a:rPr lang="en-US" dirty="0" smtClean="0"/>
              <a:t>Experience in Research Universities (SERU) in 2009, </a:t>
            </a:r>
            <a:r>
              <a:rPr lang="en-US" dirty="0"/>
              <a:t>2011: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www.ir.ufl.edu/OIRApps/SERU/signon.aspx</a:t>
            </a:r>
            <a:endParaRPr lang="en-US" dirty="0" smtClean="0"/>
          </a:p>
          <a:p>
            <a:pPr lvl="1"/>
            <a:r>
              <a:rPr lang="en-US" dirty="0" smtClean="0"/>
              <a:t>Further analysis by race, sexual orientation, specific student populations like Florida Opportunity Scholars, intramural sports participants, on-campus residents, sorority and fraternity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44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2011: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Student Affairs Assessment Symposium; allowed staff to present results of research to others.  Dr. Allison Crume from Florida State University was keynote speaker.  </a:t>
            </a:r>
            <a:endParaRPr lang="en-US" dirty="0" smtClean="0"/>
          </a:p>
          <a:p>
            <a:r>
              <a:rPr lang="en-US" dirty="0" smtClean="0"/>
              <a:t>May 2012:  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Student Affairs Assessment Symposium; included staff from Santa Fe College and College of Central Florida.</a:t>
            </a:r>
          </a:p>
          <a:p>
            <a:r>
              <a:rPr lang="en-US" dirty="0" smtClean="0"/>
              <a:t>Annual assessment reports in each department</a:t>
            </a:r>
          </a:p>
          <a:p>
            <a:r>
              <a:rPr lang="en-US" dirty="0" smtClean="0"/>
              <a:t>Dashboard of data (on Sharepoint) </a:t>
            </a:r>
            <a:endParaRPr lang="en-US" dirty="0" smtClean="0"/>
          </a:p>
          <a:p>
            <a:r>
              <a:rPr lang="en-US" dirty="0" smtClean="0"/>
              <a:t>Future regular publication to campus stakeholders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86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Affairs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Southern Association of Schools Consortium accreditation visit 2014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Each department will need to turn in the information that SACS requires us to turn in annually (first one due Oct. 2012):</a:t>
            </a:r>
          </a:p>
          <a:p>
            <a:pPr lvl="1"/>
            <a:r>
              <a:rPr lang="en-US" sz="2400" dirty="0">
                <a:latin typeface="Calibri" pitchFamily="34" charset="0"/>
                <a:cs typeface="Calibri" pitchFamily="34" charset="0"/>
              </a:rPr>
              <a:t>Program Goals/Evaluation Method/Results/Use of Results</a:t>
            </a:r>
          </a:p>
          <a:p>
            <a:pPr lvl="1"/>
            <a:r>
              <a:rPr lang="en-US" sz="2400" dirty="0">
                <a:latin typeface="Calibri" pitchFamily="34" charset="0"/>
                <a:cs typeface="Calibri" pitchFamily="34" charset="0"/>
              </a:rPr>
              <a:t>Student Learning Outcomes/Assessment Method/Results/Use of Results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Each department will still write a narrative report for one other item of their choice (using the template), due December 2012.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10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Tying the strategic plan process and departmental goals better to the information and data being reported by departments, and making it all one set of information.  </a:t>
            </a:r>
          </a:p>
          <a:p>
            <a:pPr lvl="0"/>
            <a:r>
              <a:rPr lang="en-US" dirty="0"/>
              <a:t>Reviewing the dashboard information and considering changes to the information being reported </a:t>
            </a:r>
          </a:p>
          <a:p>
            <a:pPr lvl="0"/>
            <a:r>
              <a:rPr lang="en-US" dirty="0"/>
              <a:t>Have departments write and measure student learning outcomes throughout the division</a:t>
            </a:r>
          </a:p>
          <a:p>
            <a:pPr lvl="0"/>
            <a:r>
              <a:rPr lang="en-US" dirty="0"/>
              <a:t>Consider writing one set of overall learning outcomes for the division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6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Student Affairs?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1"/>
            <a:ext cx="8153400" cy="464819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UF Student Affairs has 13 departments with 600 employees which provide a wide range of services, educational opportunities, learning, support, outreach, activities, and engagement in multiple facilities.  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932562"/>
            <a:ext cx="5604553" cy="372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9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dirty="0" smtClean="0"/>
              <a:t>What is Student Affairs?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219200"/>
            <a:ext cx="4876800" cy="5029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UF Student Affairs is the lead contact for: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>
                <a:latin typeface="Calibri" pitchFamily="34" charset="0"/>
                <a:cs typeface="Calibri" pitchFamily="34" charset="0"/>
              </a:rPr>
              <a:t>Career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counseling and placement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Student organizations including sororities and fraternities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Orientation for new students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Parents and families of students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>
                <a:latin typeface="Calibri" pitchFamily="34" charset="0"/>
                <a:cs typeface="Calibri" pitchFamily="34" charset="0"/>
              </a:rPr>
              <a:t>Student emergencies and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deaths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Multicultural and diversity affairs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Counseling and behavioral issues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Student conduct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Healthy behavior, including alcohol policies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Student Government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Student leadership and community service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Housing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Intramurals, fitness, and sport clubs</a:t>
            </a:r>
          </a:p>
          <a:p>
            <a:pPr lvl="1">
              <a:buFont typeface="Wingdings" pitchFamily="2" charset="2"/>
              <a:buChar char="v"/>
            </a:pPr>
            <a:endParaRPr lang="en-US" dirty="0" smtClean="0">
              <a:latin typeface="+mj-lt"/>
            </a:endParaRPr>
          </a:p>
          <a:p>
            <a:pPr lvl="1">
              <a:buFont typeface="Wingdings" pitchFamily="2" charset="2"/>
              <a:buChar char="v"/>
            </a:pPr>
            <a:endParaRPr lang="en-US" dirty="0" smtClean="0">
              <a:latin typeface="+mj-lt"/>
            </a:endParaRPr>
          </a:p>
          <a:p>
            <a:pPr lvl="1">
              <a:buFont typeface="Wingdings" pitchFamily="2" charset="2"/>
              <a:buChar char="v"/>
            </a:pPr>
            <a:endParaRPr lang="en-US" dirty="0">
              <a:latin typeface="+mj-lt"/>
            </a:endParaRPr>
          </a:p>
          <a:p>
            <a:pPr lvl="1">
              <a:buFont typeface="Wingdings" pitchFamily="2" charset="2"/>
              <a:buChar char="v"/>
            </a:pPr>
            <a:endParaRPr lang="en-US" dirty="0" smtClean="0">
              <a:latin typeface="+mj-lt"/>
            </a:endParaRPr>
          </a:p>
          <a:p>
            <a:pPr lvl="1">
              <a:buFont typeface="Wingdings" pitchFamily="2" charset="2"/>
              <a:buChar char="v"/>
            </a:pPr>
            <a:endParaRPr lang="en-US" dirty="0" smtClean="0">
              <a:latin typeface="+mj-lt"/>
            </a:endParaRPr>
          </a:p>
          <a:p>
            <a:pPr lvl="1">
              <a:buFont typeface="Wingdings" pitchFamily="2" charset="2"/>
              <a:buChar char="v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438400"/>
            <a:ext cx="341814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35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2012 UF 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is a public land-grant, sea-grant and space-grant research university and encompasses virtually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all academic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and professional disciplines. It is a member of the Association of American Universities.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Its faculty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and staff are dedicated to the common pursuit of the university’s threefold mission: 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teaching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at the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undergraduate and graduate levels; 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research and scholarship </a:t>
            </a:r>
            <a:r>
              <a:rPr lang="en-US" dirty="0">
                <a:latin typeface="Calibri" pitchFamily="34" charset="0"/>
                <a:cs typeface="Calibri" pitchFamily="34" charset="0"/>
              </a:rPr>
              <a:t>integral to the educational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process 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expansion of our understanding of the natural world; and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service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that reflects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university’s obligation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share the benefits of its research and knowledge for the public good.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university serves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nation’s and the state’s critical needs by contributing to a well-qualified and broadly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diverse citizenry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leadership, and workforce.</a:t>
            </a:r>
          </a:p>
        </p:txBody>
      </p:sp>
    </p:spTree>
    <p:extLst>
      <p:ext uri="{BB962C8B-B14F-4D97-AF65-F5344CB8AC3E}">
        <p14:creationId xmlns:p14="http://schemas.microsoft.com/office/powerpoint/2010/main" val="6638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UF </a:t>
            </a:r>
            <a:r>
              <a:rPr lang="en-US" dirty="0" smtClean="0"/>
              <a:t>Vision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620000" cy="52577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Calibri" pitchFamily="34" charset="0"/>
                <a:cs typeface="Calibri" pitchFamily="34" charset="0"/>
              </a:rPr>
              <a:t>UF aspires to become a top-ten public research university by: enhancing the quality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undergraduate education</a:t>
            </a:r>
            <a:r>
              <a:rPr lang="en-US" dirty="0">
                <a:latin typeface="Calibri" pitchFamily="34" charset="0"/>
                <a:cs typeface="Calibri" pitchFamily="34" charset="0"/>
              </a:rPr>
              <a:t>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meeting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state’s workforce needs through advanced professional degrees;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attracting the finest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student minds in the world for doctoral research and training;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attracting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and retaining 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world-class faculty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engage students and to pursue vigorous externally funded research programs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leading to </a:t>
            </a:r>
            <a:r>
              <a:rPr lang="en-US" dirty="0">
                <a:latin typeface="Calibri" pitchFamily="34" charset="0"/>
                <a:cs typeface="Calibri" pitchFamily="34" charset="0"/>
              </a:rPr>
              <a:t>new discoveries and inventions;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building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on UF’s excellent national ranking in technology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transfer 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licensing to spur new businesses and state economic development;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providing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service and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outreach to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citizens of Florida.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seeks to effectively leverage its resources in a transparent and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accountable manner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provide the maximum return on investment to the state.</a:t>
            </a:r>
          </a:p>
        </p:txBody>
      </p:sp>
    </p:spTree>
    <p:extLst>
      <p:ext uri="{BB962C8B-B14F-4D97-AF65-F5344CB8AC3E}">
        <p14:creationId xmlns:p14="http://schemas.microsoft.com/office/powerpoint/2010/main" val="16490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Affairs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391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Mission, vision, values, key strategic areas</a:t>
            </a:r>
          </a:p>
          <a:p>
            <a:r>
              <a:rPr lang="en-US" dirty="0" smtClean="0"/>
              <a:t>Updating it for 2012-2017</a:t>
            </a:r>
          </a:p>
          <a:p>
            <a:r>
              <a:rPr lang="en-US" dirty="0" smtClean="0"/>
              <a:t>Annual priority initiatives (2011-2012):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Reitz Union Renovation and Construction Project:  Develop and implement strategy for long-term needs of building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Initiate the “U Matter, We Care” campaign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Complete the strategic planning process for the Division on Diversity, Inclusion, and Campus Climate including accountability measures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Develop and implement a campus-wide exit survey for graduating seniors to collect data about future plans for graduate school and career and salary information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Encourage and support new Greek housing projects including renovations, capital campaigns and new construction. 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Implement Collegiate Link, the database used by student organizations and the institution as a clearinghouse for student organization registration and event planning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5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Affairs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3962400" cy="419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The Division will: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Measure the impact of our work in Student Affairs including learning outcomes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Align resource and management decisions based on assessment results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Use research findings to advance the University’s understanding of student issues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05000"/>
            <a:ext cx="35052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32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History:  2006-2007 UF Student Affairs Assessment Committee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Had </a:t>
            </a:r>
            <a:r>
              <a:rPr lang="en-US" dirty="0"/>
              <a:t>one representative from each department plus faculty member from Higher Education department in College of Education. </a:t>
            </a:r>
          </a:p>
          <a:p>
            <a:pPr lvl="0"/>
            <a:r>
              <a:rPr lang="en-US" dirty="0"/>
              <a:t>Essentially wrote a report recommending that Student Affairs should hire an assessment coordinator.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9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History:  2007-present: UF Student Affairs Assessment Committee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Reworked membership of Assessment Committee and invited all interested individuals to participate and restarted the mission.  </a:t>
            </a:r>
          </a:p>
          <a:p>
            <a:pPr lvl="0"/>
            <a:r>
              <a:rPr lang="en-US" dirty="0"/>
              <a:t>Wrote first assessment plan for the division (measure an outcome and report core activities).  </a:t>
            </a:r>
          </a:p>
          <a:p>
            <a:pPr lvl="0"/>
            <a:r>
              <a:rPr lang="en-US" dirty="0"/>
              <a:t>First Assessment plans turned in December 2009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Coordinates assessment training and sharing results</a:t>
            </a:r>
          </a:p>
          <a:p>
            <a:pPr lvl="0"/>
            <a:r>
              <a:rPr lang="en-US" dirty="0" smtClean="0"/>
              <a:t>Three subcommittees:  projects, training, and reporting</a:t>
            </a:r>
          </a:p>
          <a:p>
            <a:pPr marL="114300" lvl="0" indent="0">
              <a:buNone/>
            </a:pPr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85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483</TotalTime>
  <Words>1095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Creating a Culture of Assessment in UF Student Affairs</vt:lpstr>
      <vt:lpstr>What is Student Affairs?</vt:lpstr>
      <vt:lpstr>What is Student Affairs?</vt:lpstr>
      <vt:lpstr>2012 UF Mission Statement</vt:lpstr>
      <vt:lpstr>2012 UF Vision Statement</vt:lpstr>
      <vt:lpstr>Student Affairs Strategic Plan</vt:lpstr>
      <vt:lpstr>Student Affairs Assessment</vt:lpstr>
      <vt:lpstr>History:  2006-2007 UF Student Affairs Assessment Committee  </vt:lpstr>
      <vt:lpstr>History:  2007-present: UF Student Affairs Assessment Committee</vt:lpstr>
      <vt:lpstr>Student Affairs Assessment</vt:lpstr>
      <vt:lpstr>Assessment Training </vt:lpstr>
      <vt:lpstr>Campus Labs (Student Voice)</vt:lpstr>
      <vt:lpstr>Benchmark Studies</vt:lpstr>
      <vt:lpstr>Sharing Results</vt:lpstr>
      <vt:lpstr>Student Affairs Assessment </vt:lpstr>
      <vt:lpstr>The future</vt:lpstr>
    </vt:vector>
  </TitlesOfParts>
  <Company>Department of Recreational Sports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jeannam</dc:creator>
  <cp:lastModifiedBy>jeannam</cp:lastModifiedBy>
  <cp:revision>6</cp:revision>
  <dcterms:created xsi:type="dcterms:W3CDTF">2012-06-25T19:43:43Z</dcterms:created>
  <dcterms:modified xsi:type="dcterms:W3CDTF">2012-06-26T20:54:11Z</dcterms:modified>
</cp:coreProperties>
</file>