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3" r:id="rId3"/>
    <p:sldId id="258" r:id="rId4"/>
    <p:sldId id="266" r:id="rId5"/>
    <p:sldId id="291" r:id="rId6"/>
    <p:sldId id="265" r:id="rId7"/>
    <p:sldId id="278" r:id="rId8"/>
    <p:sldId id="279" r:id="rId9"/>
    <p:sldId id="275" r:id="rId10"/>
    <p:sldId id="277" r:id="rId11"/>
    <p:sldId id="276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2" r:id="rId23"/>
    <p:sldId id="290" r:id="rId24"/>
    <p:sldId id="293" r:id="rId25"/>
    <p:sldId id="270" r:id="rId26"/>
    <p:sldId id="264" r:id="rId27"/>
    <p:sldId id="269" r:id="rId2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45" autoAdjust="0"/>
  </p:normalViewPr>
  <p:slideViewPr>
    <p:cSldViewPr>
      <p:cViewPr varScale="1">
        <p:scale>
          <a:sx n="108" d="100"/>
          <a:sy n="108" d="100"/>
        </p:scale>
        <p:origin x="-9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9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6CB2C-1AEB-459D-9076-AF5DDDAD00A9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793"/>
            <a:ext cx="3037840" cy="4649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793"/>
            <a:ext cx="3037840" cy="4649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72342-1616-4718-BB8B-875BADB97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7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1"/>
            <a:ext cx="3037840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28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09"/>
            <a:ext cx="5608320" cy="418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793"/>
            <a:ext cx="3037840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793"/>
            <a:ext cx="3037840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F4DF6CD-96CD-41ED-BE73-6C78C6238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6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55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102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102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102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102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102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102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102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102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102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10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968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102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102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102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102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102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654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36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82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42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16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16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10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10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10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10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5D539F-A0A8-4390-B7A1-5BBCD0C93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BEBBA-0D58-4638-AD90-27C3BCD49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F0EE93-2072-4E58-A031-BC1DEA0D1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A7A3E-CEBE-4211-B3D5-CE2FF7775D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57331-B976-44E1-8084-18E2314E28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21F039-2ECD-4384-84E7-1976A9D953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FBD7EE-B8AD-48A2-8492-1936358A1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06DC6A-C6F5-41D8-8CF5-F71164D4B3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3F335-0B29-4E15-A1DE-E812DDFDE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A8F571-464C-41FD-8DFC-ABDFA0B86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3A0229-5355-4AA8-8BFF-DB7D726771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55874C-AA03-45F2-8096-6E194BCCA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acs.aa.ufl.edu/compliance-certification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acs.aa.ufl.edu/core-requirement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acs.aa.ufl.edu/compliance-certification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acs.aa.ufl.edu/comprehensive-standard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acs.aa.ufl.edu/comprehensive-standards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acs.aa.ufl.edu/comprehensive-standards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acs.aa.ufl.edu/comprehensive-standard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acs.aa.ufl.edu/comprehensive-standard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acs.aa.ufl.edu/comprehensive-standards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acs.aa.ufl.edu/comprehensive-standards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acs.aa.ufl.edu/compliance-certification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acs.aa.ufl.edu/compliance-certification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acs.aa.ufl.edu/compliance-assist-resources" TargetMode="Externa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acs.aa.ufl.edu/resources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acs.aa.ufl.edu/core-requirement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acs.aa.ufl.edu/comprehensive-standard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acs.aa.ufl.edu/comprehensive-standard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acs.aa.ufl.edu/core-requiremen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6019800"/>
            <a:ext cx="914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064" name="Picture 16" descr="UFsignatureTheme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175375"/>
            <a:ext cx="1981200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59817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1910179"/>
            <a:ext cx="8382000" cy="249299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</a:rPr>
              <a:t>SACS Coordinators Meeting</a:t>
            </a:r>
          </a:p>
          <a:p>
            <a:pPr algn="ctr"/>
            <a:endParaRPr lang="en-US" sz="2400" b="1" dirty="0">
              <a:solidFill>
                <a:srgbClr val="0000FF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FF3300"/>
                </a:solidFill>
              </a:rPr>
              <a:t>April 25, 2012</a:t>
            </a:r>
          </a:p>
          <a:p>
            <a:pPr algn="ctr"/>
            <a:endParaRPr lang="en-US" sz="2400" b="1" dirty="0">
              <a:solidFill>
                <a:srgbClr val="0000FF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Cheryl Gater - Director, SACS Accreditation</a:t>
            </a:r>
          </a:p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Timothy Brophy – Director, Institutional Assessment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May 11, 2012</a:t>
            </a:r>
            <a:r>
              <a:rPr lang="en-US" sz="3200" dirty="0">
                <a:solidFill>
                  <a:srgbClr val="FF3300"/>
                </a:solidFill>
              </a:rPr>
              <a:t/>
            </a:r>
            <a:br>
              <a:rPr lang="en-US" sz="3200" dirty="0">
                <a:solidFill>
                  <a:srgbClr val="FF3300"/>
                </a:solidFill>
              </a:rPr>
            </a:br>
            <a:r>
              <a:rPr lang="en-US" sz="2000" dirty="0">
                <a:solidFill>
                  <a:srgbClr val="FF3300"/>
                </a:solidFill>
                <a:hlinkClick r:id="rId4"/>
              </a:rPr>
              <a:t>http://</a:t>
            </a:r>
            <a:r>
              <a:rPr lang="en-US" sz="2000" dirty="0" smtClean="0">
                <a:solidFill>
                  <a:srgbClr val="FF3300"/>
                </a:solidFill>
                <a:hlinkClick r:id="rId4"/>
              </a:rPr>
              <a:t>sacs.aa.ufl.edu/compliance-certification</a:t>
            </a:r>
            <a:r>
              <a:rPr lang="en-US" sz="2000" dirty="0" smtClean="0">
                <a:solidFill>
                  <a:srgbClr val="FF3300"/>
                </a:solidFill>
              </a:rPr>
              <a:t>  </a:t>
            </a:r>
            <a:endParaRPr lang="en-US" sz="2000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>
                <a:solidFill>
                  <a:srgbClr val="0000FF"/>
                </a:solidFill>
              </a:rPr>
              <a:t>Human Resource Services</a:t>
            </a:r>
          </a:p>
          <a:p>
            <a:pPr lvl="2">
              <a:lnSpc>
                <a:spcPct val="150000"/>
              </a:lnSpc>
            </a:pPr>
            <a:r>
              <a:rPr lang="en-US" sz="2600" dirty="0" smtClean="0"/>
              <a:t>CS 3.2.9 – Personnel Appointments</a:t>
            </a:r>
          </a:p>
          <a:p>
            <a:pPr lvl="2">
              <a:lnSpc>
                <a:spcPct val="150000"/>
              </a:lnSpc>
            </a:pPr>
            <a:r>
              <a:rPr lang="en-US" sz="2600" dirty="0" smtClean="0"/>
              <a:t>CS 3.2.10 – Administrative Staff Evaluations</a:t>
            </a:r>
          </a:p>
          <a:p>
            <a:pPr lvl="1">
              <a:lnSpc>
                <a:spcPct val="150000"/>
              </a:lnSpc>
            </a:pPr>
            <a:endParaRPr lang="en-US" sz="2600" b="1" dirty="0" smtClean="0"/>
          </a:p>
          <a:p>
            <a:pPr>
              <a:lnSpc>
                <a:spcPct val="150000"/>
              </a:lnSpc>
            </a:pPr>
            <a:r>
              <a:rPr lang="en-US" sz="2600" b="1" dirty="0" smtClean="0">
                <a:solidFill>
                  <a:srgbClr val="0000FF"/>
                </a:solidFill>
              </a:rPr>
              <a:t>Libraries</a:t>
            </a:r>
          </a:p>
          <a:p>
            <a:pPr lvl="2">
              <a:lnSpc>
                <a:spcPct val="150000"/>
              </a:lnSpc>
            </a:pPr>
            <a:r>
              <a:rPr lang="en-US" sz="2600" dirty="0" smtClean="0"/>
              <a:t>CR 2.9 – Learning Resources and Services</a:t>
            </a:r>
          </a:p>
        </p:txBody>
      </p:sp>
    </p:spTree>
    <p:extLst>
      <p:ext uri="{BB962C8B-B14F-4D97-AF65-F5344CB8AC3E}">
        <p14:creationId xmlns:p14="http://schemas.microsoft.com/office/powerpoint/2010/main" val="66308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194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 </a:t>
            </a:r>
            <a:endParaRPr lang="en-US" sz="2400" dirty="0" smtClean="0"/>
          </a:p>
          <a:p>
            <a:pPr>
              <a:lnSpc>
                <a:spcPct val="120000"/>
              </a:lnSpc>
            </a:pPr>
            <a:r>
              <a:rPr lang="en-US" sz="2800" b="1" dirty="0" smtClean="0">
                <a:solidFill>
                  <a:srgbClr val="0000FF"/>
                </a:solidFill>
              </a:rPr>
              <a:t>Student Affairs</a:t>
            </a:r>
          </a:p>
          <a:p>
            <a:pPr lvl="2">
              <a:lnSpc>
                <a:spcPct val="120000"/>
              </a:lnSpc>
            </a:pPr>
            <a:r>
              <a:rPr lang="en-US" sz="2800" dirty="0" smtClean="0"/>
              <a:t>CR 2.10 – Student Support Services</a:t>
            </a:r>
          </a:p>
          <a:p>
            <a:pPr marL="630936" lvl="2" indent="0">
              <a:lnSpc>
                <a:spcPct val="120000"/>
              </a:lnSpc>
              <a:buNone/>
            </a:pPr>
            <a:endParaRPr lang="en-US" sz="2800" dirty="0" smtClean="0"/>
          </a:p>
          <a:p>
            <a:pPr marL="630936" lvl="2" indent="0">
              <a:lnSpc>
                <a:spcPct val="120000"/>
              </a:lnSpc>
              <a:buNone/>
            </a:pPr>
            <a:endParaRPr lang="en-US" sz="2800" dirty="0" smtClean="0"/>
          </a:p>
          <a:p>
            <a:pPr>
              <a:lnSpc>
                <a:spcPct val="120000"/>
              </a:lnSpc>
            </a:pPr>
            <a:r>
              <a:rPr lang="en-US" sz="2800" b="1" dirty="0" smtClean="0">
                <a:solidFill>
                  <a:srgbClr val="0000FF"/>
                </a:solidFill>
              </a:rPr>
              <a:t>CFO</a:t>
            </a:r>
          </a:p>
          <a:p>
            <a:pPr lvl="2">
              <a:lnSpc>
                <a:spcPct val="120000"/>
              </a:lnSpc>
            </a:pPr>
            <a:r>
              <a:rPr lang="en-US" sz="2800" dirty="0" smtClean="0"/>
              <a:t>CR 2.11.1 – Financial Resources</a:t>
            </a:r>
          </a:p>
          <a:p>
            <a:pPr marL="630936" lvl="2" indent="0">
              <a:lnSpc>
                <a:spcPct val="120000"/>
              </a:lnSpc>
              <a:buNone/>
            </a:pPr>
            <a:endParaRPr lang="en-US" sz="1400" dirty="0" smtClean="0">
              <a:solidFill>
                <a:srgbClr val="0000FF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096962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May 11, 2012</a:t>
            </a:r>
            <a:br>
              <a:rPr lang="en-US" sz="3200" dirty="0" smtClean="0">
                <a:solidFill>
                  <a:srgbClr val="FF3300"/>
                </a:solidFill>
              </a:rPr>
            </a:br>
            <a:r>
              <a:rPr lang="en-US" sz="2000" dirty="0" smtClean="0">
                <a:solidFill>
                  <a:srgbClr val="FF3300"/>
                </a:solidFill>
                <a:hlinkClick r:id="rId4"/>
              </a:rPr>
              <a:t>http://sacs.aa.ufl.edu/core-requirements</a:t>
            </a:r>
            <a:r>
              <a:rPr lang="en-US" sz="2000" dirty="0" smtClean="0">
                <a:solidFill>
                  <a:srgbClr val="FF3300"/>
                </a:solidFill>
              </a:rPr>
              <a:t> </a:t>
            </a:r>
            <a:endParaRPr lang="en-US" sz="20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15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May 11, 2012</a:t>
            </a:r>
            <a:r>
              <a:rPr lang="en-US" sz="3200" dirty="0">
                <a:solidFill>
                  <a:srgbClr val="FF3300"/>
                </a:solidFill>
              </a:rPr>
              <a:t/>
            </a:r>
            <a:br>
              <a:rPr lang="en-US" sz="3200" dirty="0">
                <a:solidFill>
                  <a:srgbClr val="FF3300"/>
                </a:solidFill>
              </a:rPr>
            </a:br>
            <a:r>
              <a:rPr lang="en-US" sz="2000" dirty="0">
                <a:solidFill>
                  <a:srgbClr val="FF3300"/>
                </a:solidFill>
                <a:hlinkClick r:id="rId4"/>
              </a:rPr>
              <a:t>http://</a:t>
            </a:r>
            <a:r>
              <a:rPr lang="en-US" sz="2000" dirty="0" smtClean="0">
                <a:solidFill>
                  <a:srgbClr val="FF3300"/>
                </a:solidFill>
                <a:hlinkClick r:id="rId4"/>
              </a:rPr>
              <a:t>sacs.aa.ufl.edu/compliance-certification</a:t>
            </a:r>
            <a:r>
              <a:rPr lang="en-US" sz="2000" dirty="0" smtClean="0">
                <a:solidFill>
                  <a:srgbClr val="FF3300"/>
                </a:solidFill>
              </a:rPr>
              <a:t> </a:t>
            </a:r>
            <a:endParaRPr lang="en-US" sz="2000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1947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Business Affairs</a:t>
            </a:r>
          </a:p>
          <a:p>
            <a:pPr lvl="2">
              <a:lnSpc>
                <a:spcPct val="150000"/>
              </a:lnSpc>
            </a:pPr>
            <a:r>
              <a:rPr lang="en-US" sz="2800" dirty="0" smtClean="0"/>
              <a:t>CR 2.11.2 – Physical Resources</a:t>
            </a:r>
          </a:p>
          <a:p>
            <a:pPr lvl="2">
              <a:lnSpc>
                <a:spcPct val="150000"/>
              </a:lnSpc>
            </a:pPr>
            <a:r>
              <a:rPr lang="en-US" sz="2800" dirty="0" smtClean="0"/>
              <a:t>CS 3.11.1 – Control of Physical Resources</a:t>
            </a:r>
          </a:p>
          <a:p>
            <a:pPr lvl="2">
              <a:lnSpc>
                <a:spcPct val="150000"/>
              </a:lnSpc>
            </a:pPr>
            <a:r>
              <a:rPr lang="en-US" sz="2800" dirty="0" smtClean="0"/>
              <a:t>CS 3.11.2 – Institutional Environment</a:t>
            </a:r>
          </a:p>
          <a:p>
            <a:pPr lvl="2">
              <a:lnSpc>
                <a:spcPct val="150000"/>
              </a:lnSpc>
            </a:pPr>
            <a:r>
              <a:rPr lang="en-US" sz="2800" dirty="0" smtClean="0"/>
              <a:t>CS 3.11.3 – Physical Facilities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81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Review Components and Due Dates</a:t>
            </a:r>
            <a:endParaRPr lang="en-US" sz="3200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1947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May 18, 2012</a:t>
            </a:r>
          </a:p>
          <a:p>
            <a:pPr lvl="1">
              <a:lnSpc>
                <a:spcPct val="150000"/>
              </a:lnSpc>
            </a:pPr>
            <a:r>
              <a:rPr lang="en-US" b="1" dirty="0" smtClean="0"/>
              <a:t>All Academic Units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Undergraduate Academic Assessment Plans</a:t>
            </a:r>
          </a:p>
          <a:p>
            <a:pPr lvl="2"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00FF"/>
                </a:solidFill>
              </a:rPr>
              <a:t>November 30, 2012</a:t>
            </a:r>
          </a:p>
          <a:p>
            <a:pPr lvl="1">
              <a:lnSpc>
                <a:spcPct val="150000"/>
              </a:lnSpc>
            </a:pPr>
            <a:r>
              <a:rPr lang="en-US" b="1" dirty="0" smtClean="0"/>
              <a:t>EVERYONE – Academic Units and VP Units</a:t>
            </a:r>
            <a:endParaRPr lang="en-US" dirty="0" smtClean="0"/>
          </a:p>
          <a:p>
            <a:pPr lvl="2">
              <a:lnSpc>
                <a:spcPct val="150000"/>
              </a:lnSpc>
            </a:pPr>
            <a:r>
              <a:rPr lang="en-US" dirty="0" smtClean="0"/>
              <a:t>Institutional Effectiveness Process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02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194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dirty="0" smtClean="0"/>
          </a:p>
          <a:p>
            <a:r>
              <a:rPr lang="en-US" sz="2800" b="1" dirty="0" smtClean="0">
                <a:solidFill>
                  <a:srgbClr val="0000FF"/>
                </a:solidFill>
              </a:rPr>
              <a:t>Enrollment Management</a:t>
            </a:r>
          </a:p>
          <a:p>
            <a:pPr lvl="2">
              <a:lnSpc>
                <a:spcPct val="150000"/>
              </a:lnSpc>
            </a:pPr>
            <a:r>
              <a:rPr lang="en-US" sz="2400" dirty="0" smtClean="0"/>
              <a:t>CS 3.4.3 – Admissions Policies</a:t>
            </a:r>
          </a:p>
          <a:p>
            <a:pPr lvl="2">
              <a:lnSpc>
                <a:spcPct val="150000"/>
              </a:lnSpc>
            </a:pPr>
            <a:r>
              <a:rPr lang="en-US" sz="2400" dirty="0" smtClean="0"/>
              <a:t>CS 3.4.4 – Acceptance of Academic Credit</a:t>
            </a:r>
          </a:p>
          <a:p>
            <a:pPr lvl="2">
              <a:lnSpc>
                <a:spcPct val="150000"/>
              </a:lnSpc>
            </a:pPr>
            <a:r>
              <a:rPr lang="en-US" sz="2400" dirty="0" smtClean="0"/>
              <a:t>CS 3.4.5 – Academic Policies</a:t>
            </a:r>
          </a:p>
          <a:p>
            <a:pPr lvl="2">
              <a:lnSpc>
                <a:spcPct val="150000"/>
              </a:lnSpc>
            </a:pPr>
            <a:r>
              <a:rPr lang="en-US" sz="2400" dirty="0" smtClean="0"/>
              <a:t>CS 3.4.6 – Practices for Awarding Credit</a:t>
            </a:r>
          </a:p>
          <a:p>
            <a:pPr lvl="2">
              <a:lnSpc>
                <a:spcPct val="150000"/>
              </a:lnSpc>
            </a:pPr>
            <a:r>
              <a:rPr lang="en-US" sz="2400" dirty="0" smtClean="0"/>
              <a:t>CS 3.4.8 – Noncredit to Credit</a:t>
            </a:r>
          </a:p>
          <a:p>
            <a:pPr lvl="2"/>
            <a:endParaRPr lang="en-US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December 21, 2012</a:t>
            </a:r>
            <a:br>
              <a:rPr lang="en-US" sz="3200" dirty="0" smtClean="0">
                <a:solidFill>
                  <a:srgbClr val="FF3300"/>
                </a:solidFill>
              </a:rPr>
            </a:br>
            <a:r>
              <a:rPr lang="en-US" sz="2000" dirty="0" smtClean="0">
                <a:solidFill>
                  <a:srgbClr val="FF3300"/>
                </a:solidFill>
                <a:hlinkClick r:id="rId4"/>
              </a:rPr>
              <a:t>http://sacs.aa.ufl.edu/comprehensive-standards</a:t>
            </a:r>
            <a:r>
              <a:rPr lang="en-US" sz="2000" dirty="0" smtClean="0">
                <a:solidFill>
                  <a:srgbClr val="FF3300"/>
                </a:solidFill>
              </a:rPr>
              <a:t> </a:t>
            </a:r>
            <a:endParaRPr lang="en-US" sz="20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21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194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 </a:t>
            </a:r>
          </a:p>
          <a:p>
            <a:r>
              <a:rPr lang="en-US" sz="2800" b="1" dirty="0" smtClean="0">
                <a:solidFill>
                  <a:srgbClr val="0000FF"/>
                </a:solidFill>
              </a:rPr>
              <a:t>Enrollment Management</a:t>
            </a:r>
          </a:p>
          <a:p>
            <a:pPr lvl="2">
              <a:lnSpc>
                <a:spcPct val="150000"/>
              </a:lnSpc>
            </a:pPr>
            <a:r>
              <a:rPr lang="en-US" sz="2200" dirty="0" smtClean="0"/>
              <a:t>CS 3.5.2 – Institutional Credits for a Degree</a:t>
            </a:r>
          </a:p>
          <a:p>
            <a:pPr lvl="2">
              <a:lnSpc>
                <a:spcPct val="150000"/>
              </a:lnSpc>
            </a:pPr>
            <a:r>
              <a:rPr lang="en-US" sz="2200" dirty="0" smtClean="0"/>
              <a:t>CS 3.5.3 – Undergraduate Program Requirements</a:t>
            </a:r>
          </a:p>
          <a:p>
            <a:pPr lvl="2">
              <a:lnSpc>
                <a:spcPct val="150000"/>
              </a:lnSpc>
            </a:pPr>
            <a:r>
              <a:rPr lang="en-US" sz="2200" dirty="0" smtClean="0"/>
              <a:t>CS 3.9.2 – Student Records</a:t>
            </a:r>
          </a:p>
          <a:p>
            <a:pPr lvl="2"/>
            <a:endParaRPr lang="en-US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December 21, 2012</a:t>
            </a:r>
            <a:br>
              <a:rPr lang="en-US" sz="3200" dirty="0" smtClean="0">
                <a:solidFill>
                  <a:srgbClr val="FF3300"/>
                </a:solidFill>
              </a:rPr>
            </a:br>
            <a:r>
              <a:rPr lang="en-US" sz="2000" dirty="0" smtClean="0">
                <a:solidFill>
                  <a:srgbClr val="FF3300"/>
                </a:solidFill>
                <a:hlinkClick r:id="rId4"/>
              </a:rPr>
              <a:t>http://sacs.aa.ufl.edu/comprehensive-standards</a:t>
            </a:r>
            <a:r>
              <a:rPr lang="en-US" sz="2000" dirty="0" smtClean="0">
                <a:solidFill>
                  <a:srgbClr val="FF3300"/>
                </a:solidFill>
              </a:rPr>
              <a:t> </a:t>
            </a:r>
            <a:endParaRPr lang="en-US" sz="20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07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194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 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Graduate School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CS 3.6.1 – Post-baccalaureate Program Rigor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CS 3.6.2 – Graduate Curriculum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CS 3.6.3 – Institutional Credits for a Graduate Degree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CS 3.6.4 – Post-baccalaureate Program Requirements</a:t>
            </a:r>
          </a:p>
          <a:p>
            <a:pPr lvl="2"/>
            <a:endParaRPr lang="en-US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December 21, 2012</a:t>
            </a:r>
            <a:br>
              <a:rPr lang="en-US" sz="3200" dirty="0" smtClean="0">
                <a:solidFill>
                  <a:srgbClr val="FF3300"/>
                </a:solidFill>
              </a:rPr>
            </a:br>
            <a:r>
              <a:rPr lang="en-US" sz="2000" dirty="0" smtClean="0">
                <a:solidFill>
                  <a:srgbClr val="FF3300"/>
                </a:solidFill>
                <a:hlinkClick r:id="rId4"/>
              </a:rPr>
              <a:t>http://sacs.aa.ufl.edu/comprehensive-standards</a:t>
            </a:r>
            <a:r>
              <a:rPr lang="en-US" sz="2000" dirty="0" smtClean="0">
                <a:solidFill>
                  <a:srgbClr val="FF3300"/>
                </a:solidFill>
              </a:rPr>
              <a:t> </a:t>
            </a:r>
            <a:endParaRPr lang="en-US" sz="20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75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194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600" b="1" dirty="0" smtClean="0">
                <a:solidFill>
                  <a:srgbClr val="0000FF"/>
                </a:solidFill>
              </a:rPr>
              <a:t>Libraries</a:t>
            </a:r>
          </a:p>
          <a:p>
            <a:pPr lvl="2">
              <a:lnSpc>
                <a:spcPct val="150000"/>
              </a:lnSpc>
            </a:pPr>
            <a:r>
              <a:rPr lang="en-US" sz="2600" dirty="0" smtClean="0"/>
              <a:t>CS 3.8.1 – Learning/Information Resources</a:t>
            </a:r>
          </a:p>
          <a:p>
            <a:pPr lvl="2">
              <a:lnSpc>
                <a:spcPct val="150000"/>
              </a:lnSpc>
            </a:pPr>
            <a:r>
              <a:rPr lang="en-US" sz="2600" dirty="0" smtClean="0"/>
              <a:t>CS 3.8.2 – Instruction of Library Use</a:t>
            </a:r>
          </a:p>
          <a:p>
            <a:pPr lvl="2">
              <a:lnSpc>
                <a:spcPct val="150000"/>
              </a:lnSpc>
            </a:pPr>
            <a:r>
              <a:rPr lang="en-US" sz="2600" dirty="0" smtClean="0"/>
              <a:t>CS 3.8.3 – Qualified Staff</a:t>
            </a:r>
            <a:endParaRPr lang="en-US" sz="1600" dirty="0" smtClean="0"/>
          </a:p>
          <a:p>
            <a:pPr lvl="2"/>
            <a:endParaRPr lang="en-US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December 21, 2012</a:t>
            </a:r>
            <a:br>
              <a:rPr lang="en-US" sz="3200" dirty="0" smtClean="0">
                <a:solidFill>
                  <a:srgbClr val="FF3300"/>
                </a:solidFill>
              </a:rPr>
            </a:br>
            <a:r>
              <a:rPr lang="en-US" sz="2000" dirty="0" smtClean="0">
                <a:solidFill>
                  <a:srgbClr val="FF3300"/>
                </a:solidFill>
                <a:hlinkClick r:id="rId4"/>
              </a:rPr>
              <a:t>http://sacs.aa.ufl.edu/comprehensive-standards</a:t>
            </a:r>
            <a:r>
              <a:rPr lang="en-US" sz="2000" dirty="0" smtClean="0">
                <a:solidFill>
                  <a:srgbClr val="FF3300"/>
                </a:solidFill>
              </a:rPr>
              <a:t> </a:t>
            </a:r>
            <a:endParaRPr lang="en-US" sz="20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17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194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 </a:t>
            </a:r>
          </a:p>
          <a:p>
            <a:r>
              <a:rPr lang="en-US" sz="2800" b="1" dirty="0" smtClean="0">
                <a:solidFill>
                  <a:srgbClr val="0000FF"/>
                </a:solidFill>
              </a:rPr>
              <a:t>Student Affairs</a:t>
            </a:r>
          </a:p>
          <a:p>
            <a:pPr lvl="2">
              <a:lnSpc>
                <a:spcPct val="150000"/>
              </a:lnSpc>
            </a:pPr>
            <a:r>
              <a:rPr lang="en-US" sz="2400" dirty="0" smtClean="0"/>
              <a:t>CS 3.9.1 – Student Rights</a:t>
            </a:r>
          </a:p>
          <a:p>
            <a:pPr lvl="2">
              <a:lnSpc>
                <a:spcPct val="150000"/>
              </a:lnSpc>
            </a:pPr>
            <a:r>
              <a:rPr lang="en-US" sz="2400" dirty="0" smtClean="0"/>
              <a:t>CS 3.9.2 – Student Records </a:t>
            </a:r>
            <a:r>
              <a:rPr lang="en-US" sz="1800" dirty="0" smtClean="0"/>
              <a:t>(jointly with EM)</a:t>
            </a:r>
          </a:p>
          <a:p>
            <a:pPr lvl="2">
              <a:lnSpc>
                <a:spcPct val="150000"/>
              </a:lnSpc>
            </a:pPr>
            <a:r>
              <a:rPr lang="en-US" sz="2400" dirty="0" smtClean="0"/>
              <a:t>CS 3.9.3 – Qualified Staff </a:t>
            </a:r>
            <a:r>
              <a:rPr lang="en-US" sz="1800" dirty="0" smtClean="0"/>
              <a:t>(Student Affairs and Services)</a:t>
            </a:r>
          </a:p>
          <a:p>
            <a:pPr lvl="2"/>
            <a:endParaRPr lang="en-US" sz="2400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December 21, 2012</a:t>
            </a:r>
            <a:br>
              <a:rPr lang="en-US" sz="3200" dirty="0" smtClean="0">
                <a:solidFill>
                  <a:srgbClr val="FF3300"/>
                </a:solidFill>
              </a:rPr>
            </a:br>
            <a:r>
              <a:rPr lang="en-US" sz="2000" dirty="0" smtClean="0">
                <a:solidFill>
                  <a:srgbClr val="FF3300"/>
                </a:solidFill>
                <a:hlinkClick r:id="rId4"/>
              </a:rPr>
              <a:t>http://sacs.aa.ufl.edu/comprehensive-standards</a:t>
            </a:r>
            <a:r>
              <a:rPr lang="en-US" sz="2000" dirty="0" smtClean="0">
                <a:solidFill>
                  <a:srgbClr val="FF3300"/>
                </a:solidFill>
              </a:rPr>
              <a:t> </a:t>
            </a:r>
            <a:endParaRPr lang="en-US" sz="20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81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March 15, 2013</a:t>
            </a:r>
            <a:endParaRPr lang="en-US" sz="3200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10600" cy="49194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00FF"/>
                </a:solidFill>
              </a:rPr>
              <a:t>All Academic Units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Graduate Academic Assessment Plans</a:t>
            </a:r>
          </a:p>
          <a:p>
            <a:pPr lvl="3">
              <a:lnSpc>
                <a:spcPct val="150000"/>
              </a:lnSpc>
            </a:pPr>
            <a:r>
              <a:rPr lang="en-US" sz="2200" dirty="0" smtClean="0"/>
              <a:t>Request will be rolled out in early fall 2012</a:t>
            </a:r>
          </a:p>
          <a:p>
            <a:pPr lvl="3">
              <a:lnSpc>
                <a:spcPct val="150000"/>
              </a:lnSpc>
            </a:pPr>
            <a:r>
              <a:rPr lang="en-US" sz="2200" dirty="0" smtClean="0"/>
              <a:t>Elements:</a:t>
            </a:r>
          </a:p>
          <a:p>
            <a:pPr lvl="4">
              <a:lnSpc>
                <a:spcPct val="150000"/>
              </a:lnSpc>
            </a:pPr>
            <a:r>
              <a:rPr lang="en-US" sz="2200" dirty="0" smtClean="0"/>
              <a:t>Mission</a:t>
            </a:r>
          </a:p>
          <a:p>
            <a:pPr lvl="4">
              <a:lnSpc>
                <a:spcPct val="150000"/>
              </a:lnSpc>
            </a:pPr>
            <a:r>
              <a:rPr lang="en-US" sz="2200" dirty="0" smtClean="0"/>
              <a:t>SLOs</a:t>
            </a:r>
          </a:p>
          <a:p>
            <a:pPr lvl="4">
              <a:lnSpc>
                <a:spcPct val="150000"/>
              </a:lnSpc>
            </a:pPr>
            <a:r>
              <a:rPr lang="en-US" sz="2200" dirty="0"/>
              <a:t>A</a:t>
            </a:r>
            <a:r>
              <a:rPr lang="en-US" sz="2200" dirty="0" smtClean="0"/>
              <a:t>ssessment sequence</a:t>
            </a:r>
          </a:p>
          <a:p>
            <a:pPr lvl="4">
              <a:lnSpc>
                <a:spcPct val="150000"/>
              </a:lnSpc>
            </a:pPr>
            <a:r>
              <a:rPr lang="en-US" sz="2200" dirty="0" smtClean="0"/>
              <a:t>Description </a:t>
            </a:r>
            <a:r>
              <a:rPr lang="en-US" sz="2200" dirty="0"/>
              <a:t>of assessment methods </a:t>
            </a:r>
            <a:r>
              <a:rPr lang="en-US" sz="2200" dirty="0"/>
              <a:t>&amp;</a:t>
            </a:r>
            <a:r>
              <a:rPr lang="en-US" sz="2200" dirty="0" smtClean="0"/>
              <a:t> </a:t>
            </a:r>
            <a:r>
              <a:rPr lang="en-US" sz="2200" dirty="0"/>
              <a:t>procedures</a:t>
            </a:r>
            <a:endParaRPr lang="en-US" sz="2200" dirty="0" smtClean="0"/>
          </a:p>
          <a:p>
            <a:pPr lvl="3">
              <a:lnSpc>
                <a:spcPct val="15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3571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229600" cy="914400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FF3300"/>
                </a:solidFill>
              </a:rPr>
              <a:t>Today’s Agenda</a:t>
            </a:r>
            <a:endParaRPr lang="en-US" sz="3200" b="1" dirty="0">
              <a:solidFill>
                <a:srgbClr val="FF3300"/>
              </a:solidFill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295400"/>
            <a:ext cx="8382000" cy="411480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endParaRPr lang="en-US" sz="2800" b="1" dirty="0" smtClean="0">
              <a:solidFill>
                <a:srgbClr val="000000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2800" b="1" dirty="0" smtClean="0">
                <a:solidFill>
                  <a:srgbClr val="000000"/>
                </a:solidFill>
              </a:rPr>
              <a:t>1.  Communications Plan Discussion</a:t>
            </a:r>
          </a:p>
          <a:p>
            <a:pPr algn="l">
              <a:lnSpc>
                <a:spcPct val="80000"/>
              </a:lnSpc>
            </a:pPr>
            <a:r>
              <a:rPr lang="en-US" sz="2800" b="1" dirty="0">
                <a:solidFill>
                  <a:srgbClr val="000000"/>
                </a:solidFill>
              </a:rPr>
              <a:t>	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2800" b="1" dirty="0" smtClean="0">
                <a:solidFill>
                  <a:srgbClr val="000000"/>
                </a:solidFill>
              </a:rPr>
              <a:t>2.  Review of Due Dates and Components  </a:t>
            </a:r>
          </a:p>
          <a:p>
            <a:pPr algn="l">
              <a:lnSpc>
                <a:spcPct val="80000"/>
              </a:lnSpc>
            </a:pPr>
            <a:r>
              <a:rPr lang="en-US" sz="2800" b="1" dirty="0">
                <a:solidFill>
                  <a:srgbClr val="000000"/>
                </a:solidFill>
              </a:rPr>
              <a:t>	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2800" b="1" dirty="0" smtClean="0">
                <a:solidFill>
                  <a:srgbClr val="000000"/>
                </a:solidFill>
              </a:rPr>
              <a:t>3.  Update of Online Resources </a:t>
            </a:r>
          </a:p>
          <a:p>
            <a:pPr algn="l">
              <a:lnSpc>
                <a:spcPct val="80000"/>
              </a:lnSpc>
            </a:pPr>
            <a:endParaRPr lang="en-US" sz="2800" b="1" dirty="0" smtClean="0">
              <a:solidFill>
                <a:srgbClr val="000000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2800" b="1" dirty="0" smtClean="0">
                <a:solidFill>
                  <a:srgbClr val="000000"/>
                </a:solidFill>
              </a:rPr>
              <a:t>4.  Questions and General Discussion </a:t>
            </a:r>
          </a:p>
          <a:p>
            <a:pPr algn="l">
              <a:lnSpc>
                <a:spcPct val="80000"/>
              </a:lnSpc>
            </a:pPr>
            <a:r>
              <a:rPr lang="en-US" sz="2800" b="1" dirty="0">
                <a:solidFill>
                  <a:srgbClr val="000000"/>
                </a:solidFill>
              </a:rPr>
              <a:t>	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3677" name="Picture 13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194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 </a:t>
            </a:r>
          </a:p>
          <a:p>
            <a:r>
              <a:rPr lang="en-US" sz="2800" b="1" dirty="0" smtClean="0">
                <a:solidFill>
                  <a:srgbClr val="0000FF"/>
                </a:solidFill>
              </a:rPr>
              <a:t>All Academic Units</a:t>
            </a:r>
          </a:p>
          <a:p>
            <a:pPr lvl="2">
              <a:lnSpc>
                <a:spcPct val="150000"/>
              </a:lnSpc>
            </a:pPr>
            <a:r>
              <a:rPr lang="en-US" sz="2800" dirty="0" smtClean="0"/>
              <a:t>CS 3.7.1 – Faculty Competence</a:t>
            </a:r>
          </a:p>
          <a:p>
            <a:pPr lvl="2">
              <a:lnSpc>
                <a:spcPct val="150000"/>
              </a:lnSpc>
            </a:pPr>
            <a:r>
              <a:rPr lang="en-US" sz="2800" dirty="0" smtClean="0"/>
              <a:t>CS 3.7.4 – Academic Freedom</a:t>
            </a:r>
          </a:p>
          <a:p>
            <a:pPr lvl="2">
              <a:lnSpc>
                <a:spcPct val="150000"/>
              </a:lnSpc>
            </a:pPr>
            <a:r>
              <a:rPr lang="en-US" sz="2800" dirty="0" smtClean="0"/>
              <a:t>CS 3.7.5 – Faculty Role in Governance</a:t>
            </a:r>
          </a:p>
          <a:p>
            <a:pPr marL="109728" indent="0">
              <a:lnSpc>
                <a:spcPct val="150000"/>
              </a:lnSpc>
              <a:buNone/>
            </a:pPr>
            <a:endParaRPr lang="en-US" sz="10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0000FF"/>
                </a:solidFill>
              </a:rPr>
              <a:t>Human Resource Services</a:t>
            </a:r>
          </a:p>
          <a:p>
            <a:pPr lvl="2">
              <a:lnSpc>
                <a:spcPct val="150000"/>
              </a:lnSpc>
            </a:pPr>
            <a:r>
              <a:rPr lang="en-US" sz="2800" dirty="0" smtClean="0"/>
              <a:t>CS 3.7.2 – Faculty Evaluation</a:t>
            </a:r>
          </a:p>
          <a:p>
            <a:pPr lvl="2"/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80868"/>
            <a:ext cx="8229600" cy="1096962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May 10, 2013</a:t>
            </a:r>
            <a:br>
              <a:rPr lang="en-US" sz="3200" dirty="0" smtClean="0">
                <a:solidFill>
                  <a:srgbClr val="FF3300"/>
                </a:solidFill>
              </a:rPr>
            </a:br>
            <a:r>
              <a:rPr lang="en-US" sz="2000" dirty="0" smtClean="0">
                <a:solidFill>
                  <a:srgbClr val="FF3300"/>
                </a:solidFill>
              </a:rPr>
              <a:t>http://sacs.aa.ufl.edu/comprehensive-standards</a:t>
            </a:r>
            <a:endParaRPr lang="en-US" sz="20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80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194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 </a:t>
            </a:r>
          </a:p>
          <a:p>
            <a:r>
              <a:rPr lang="en-US" sz="2800" b="1" dirty="0" smtClean="0">
                <a:solidFill>
                  <a:srgbClr val="0000FF"/>
                </a:solidFill>
              </a:rPr>
              <a:t>CFO</a:t>
            </a:r>
          </a:p>
          <a:p>
            <a:pPr lvl="2">
              <a:lnSpc>
                <a:spcPct val="150000"/>
              </a:lnSpc>
            </a:pPr>
            <a:r>
              <a:rPr lang="en-US" sz="2600" dirty="0" smtClean="0"/>
              <a:t>CS 3.10.1 – Financial Stability</a:t>
            </a:r>
          </a:p>
          <a:p>
            <a:pPr lvl="2">
              <a:lnSpc>
                <a:spcPct val="150000"/>
              </a:lnSpc>
            </a:pPr>
            <a:r>
              <a:rPr lang="en-US" sz="2600" dirty="0" smtClean="0"/>
              <a:t>CS 3.10.2 – Financial Aid Audits </a:t>
            </a:r>
            <a:r>
              <a:rPr lang="en-US" sz="1800" dirty="0" smtClean="0"/>
              <a:t>(Jointly with EM)</a:t>
            </a:r>
            <a:endParaRPr lang="en-US" sz="2800" dirty="0" smtClean="0"/>
          </a:p>
          <a:p>
            <a:pPr lvl="2">
              <a:lnSpc>
                <a:spcPct val="150000"/>
              </a:lnSpc>
            </a:pPr>
            <a:r>
              <a:rPr lang="en-US" sz="2600" dirty="0" smtClean="0"/>
              <a:t>CS 3.10.3 – Control of Finances</a:t>
            </a:r>
          </a:p>
          <a:p>
            <a:pPr lvl="2">
              <a:lnSpc>
                <a:spcPct val="150000"/>
              </a:lnSpc>
            </a:pPr>
            <a:r>
              <a:rPr lang="en-US" sz="2600" dirty="0" smtClean="0"/>
              <a:t>CS 3.10.4 – Control of Sponsored Research/External Funds </a:t>
            </a:r>
            <a:r>
              <a:rPr lang="en-US" sz="1800" dirty="0" smtClean="0"/>
              <a:t>(Jointly with Research)</a:t>
            </a:r>
            <a:endParaRPr lang="en-US" sz="2600" dirty="0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80868"/>
            <a:ext cx="8229600" cy="1096962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May 10, 2013</a:t>
            </a:r>
            <a:br>
              <a:rPr lang="en-US" sz="3200" dirty="0" smtClean="0">
                <a:solidFill>
                  <a:srgbClr val="FF3300"/>
                </a:solidFill>
              </a:rPr>
            </a:br>
            <a:r>
              <a:rPr lang="en-US" sz="2000" dirty="0" smtClean="0">
                <a:solidFill>
                  <a:srgbClr val="FF3300"/>
                </a:solidFill>
                <a:hlinkClick r:id="rId4"/>
              </a:rPr>
              <a:t>http://sacs.aa.ufl.edu/comprehensive-standards</a:t>
            </a:r>
            <a:r>
              <a:rPr lang="en-US" sz="2000" dirty="0" smtClean="0">
                <a:solidFill>
                  <a:srgbClr val="FF3300"/>
                </a:solidFill>
              </a:rPr>
              <a:t> </a:t>
            </a:r>
            <a:endParaRPr lang="en-US" sz="20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58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194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 </a:t>
            </a:r>
          </a:p>
          <a:p>
            <a:r>
              <a:rPr lang="en-US" sz="2800" b="1" dirty="0" smtClean="0">
                <a:solidFill>
                  <a:srgbClr val="0000FF"/>
                </a:solidFill>
              </a:rPr>
              <a:t>Research</a:t>
            </a:r>
          </a:p>
          <a:p>
            <a:pPr lvl="2">
              <a:lnSpc>
                <a:spcPct val="150000"/>
              </a:lnSpc>
            </a:pPr>
            <a:r>
              <a:rPr lang="en-US" sz="2600" dirty="0" smtClean="0"/>
              <a:t>CS 3.10.4 – Control of Sponsored Research/External Funds </a:t>
            </a:r>
            <a:r>
              <a:rPr lang="en-US" sz="1800" dirty="0" smtClean="0"/>
              <a:t>(Jointly with CFO)</a:t>
            </a:r>
            <a:endParaRPr lang="en-US" sz="2600" dirty="0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80868"/>
            <a:ext cx="8229600" cy="1096962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May 10, 2013</a:t>
            </a:r>
            <a:br>
              <a:rPr lang="en-US" sz="3200" dirty="0" smtClean="0">
                <a:solidFill>
                  <a:srgbClr val="FF3300"/>
                </a:solidFill>
              </a:rPr>
            </a:br>
            <a:r>
              <a:rPr lang="en-US" sz="2000" dirty="0" smtClean="0">
                <a:solidFill>
                  <a:srgbClr val="FF3300"/>
                </a:solidFill>
                <a:hlinkClick r:id="rId4"/>
              </a:rPr>
              <a:t>http://sacs.aa.ufl.edu/comprehensive-standards</a:t>
            </a:r>
            <a:r>
              <a:rPr lang="en-US" sz="2000" dirty="0" smtClean="0">
                <a:solidFill>
                  <a:srgbClr val="FF3300"/>
                </a:solidFill>
              </a:rPr>
              <a:t> </a:t>
            </a:r>
            <a:endParaRPr lang="en-US" sz="20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89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194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 </a:t>
            </a:r>
          </a:p>
          <a:p>
            <a:r>
              <a:rPr lang="en-US" sz="2800" b="1" dirty="0" smtClean="0">
                <a:solidFill>
                  <a:srgbClr val="0000FF"/>
                </a:solidFill>
              </a:rPr>
              <a:t>Enrollment Management</a:t>
            </a:r>
          </a:p>
          <a:p>
            <a:pPr lvl="2">
              <a:lnSpc>
                <a:spcPct val="150000"/>
              </a:lnSpc>
            </a:pPr>
            <a:r>
              <a:rPr lang="en-US" sz="2400" dirty="0" smtClean="0"/>
              <a:t>CS 3.10.2 – Financial Aid Audits</a:t>
            </a:r>
            <a:r>
              <a:rPr lang="en-US" sz="2400" dirty="0"/>
              <a:t> </a:t>
            </a:r>
            <a:r>
              <a:rPr lang="en-US" sz="1800" dirty="0" smtClean="0"/>
              <a:t>(Jointly w/CFO)</a:t>
            </a:r>
          </a:p>
          <a:p>
            <a:pPr lvl="2">
              <a:lnSpc>
                <a:spcPct val="150000"/>
              </a:lnSpc>
            </a:pPr>
            <a:r>
              <a:rPr lang="en-US" sz="2400" dirty="0" smtClean="0"/>
              <a:t>FR 4.3 – Publication of Policies</a:t>
            </a:r>
          </a:p>
          <a:p>
            <a:pPr lvl="2">
              <a:lnSpc>
                <a:spcPct val="150000"/>
              </a:lnSpc>
            </a:pPr>
            <a:r>
              <a:rPr lang="en-US" sz="2400" dirty="0" smtClean="0"/>
              <a:t>FR 4.5 – Student Complaints </a:t>
            </a:r>
            <a:r>
              <a:rPr lang="en-US" sz="1800" dirty="0" smtClean="0"/>
              <a:t>(Jointly w/Student Affairs)</a:t>
            </a:r>
          </a:p>
          <a:p>
            <a:pPr lvl="2">
              <a:lnSpc>
                <a:spcPct val="150000"/>
              </a:lnSpc>
            </a:pPr>
            <a:r>
              <a:rPr lang="en-US" sz="2400" dirty="0" smtClean="0"/>
              <a:t>FR 4.6 – Recruitment Materials</a:t>
            </a:r>
          </a:p>
          <a:p>
            <a:pPr lvl="2">
              <a:lnSpc>
                <a:spcPct val="150000"/>
              </a:lnSpc>
            </a:pPr>
            <a:r>
              <a:rPr lang="en-US" sz="2400" dirty="0" smtClean="0"/>
              <a:t>FR 4.7 – Title IV Program Responsibilities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80868"/>
            <a:ext cx="8229600" cy="1096962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May 10, 2013</a:t>
            </a:r>
            <a:br>
              <a:rPr lang="en-US" sz="3200" dirty="0" smtClean="0">
                <a:solidFill>
                  <a:srgbClr val="FF3300"/>
                </a:solidFill>
              </a:rPr>
            </a:br>
            <a:r>
              <a:rPr lang="en-US" sz="2000" dirty="0" smtClean="0">
                <a:solidFill>
                  <a:srgbClr val="FF3300"/>
                </a:solidFill>
                <a:hlinkClick r:id="rId4"/>
              </a:rPr>
              <a:t>http</a:t>
            </a:r>
            <a:r>
              <a:rPr lang="en-US" sz="2000" dirty="0">
                <a:solidFill>
                  <a:srgbClr val="FF3300"/>
                </a:solidFill>
                <a:hlinkClick r:id="rId4"/>
              </a:rPr>
              <a:t>://</a:t>
            </a:r>
            <a:r>
              <a:rPr lang="en-US" sz="2000" dirty="0" smtClean="0">
                <a:solidFill>
                  <a:srgbClr val="FF3300"/>
                </a:solidFill>
                <a:hlinkClick r:id="rId4"/>
              </a:rPr>
              <a:t>sacs.aa.ufl.edu/compliance-certification</a:t>
            </a:r>
            <a:r>
              <a:rPr lang="en-US" sz="2000" dirty="0" smtClean="0">
                <a:solidFill>
                  <a:srgbClr val="FF3300"/>
                </a:solidFill>
              </a:rPr>
              <a:t> </a:t>
            </a:r>
            <a:endParaRPr lang="en-US" sz="20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74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194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 </a:t>
            </a:r>
          </a:p>
          <a:p>
            <a:r>
              <a:rPr lang="en-US" sz="2800" b="1" dirty="0" smtClean="0">
                <a:solidFill>
                  <a:srgbClr val="0000FF"/>
                </a:solidFill>
              </a:rPr>
              <a:t>Student Affairs</a:t>
            </a:r>
          </a:p>
          <a:p>
            <a:pPr lvl="2">
              <a:lnSpc>
                <a:spcPct val="150000"/>
              </a:lnSpc>
            </a:pPr>
            <a:r>
              <a:rPr lang="en-US" sz="2400" dirty="0" smtClean="0"/>
              <a:t>FR 4.5 – Student Complaints </a:t>
            </a:r>
            <a:r>
              <a:rPr lang="en-US" sz="1800" dirty="0" smtClean="0"/>
              <a:t>(Jointly w/EM)</a:t>
            </a:r>
          </a:p>
          <a:p>
            <a:pPr lvl="2">
              <a:lnSpc>
                <a:spcPct val="150000"/>
              </a:lnSpc>
            </a:pPr>
            <a:endParaRPr lang="en-US" sz="2400" dirty="0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80868"/>
            <a:ext cx="8229600" cy="1096962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May 10, 2013</a:t>
            </a:r>
            <a:br>
              <a:rPr lang="en-US" sz="3200" dirty="0" smtClean="0">
                <a:solidFill>
                  <a:srgbClr val="FF3300"/>
                </a:solidFill>
              </a:rPr>
            </a:br>
            <a:r>
              <a:rPr lang="en-US" sz="2000" dirty="0" smtClean="0">
                <a:solidFill>
                  <a:srgbClr val="FF3300"/>
                </a:solidFill>
                <a:hlinkClick r:id="rId4"/>
              </a:rPr>
              <a:t>http</a:t>
            </a:r>
            <a:r>
              <a:rPr lang="en-US" sz="2000" dirty="0">
                <a:solidFill>
                  <a:srgbClr val="FF3300"/>
                </a:solidFill>
                <a:hlinkClick r:id="rId4"/>
              </a:rPr>
              <a:t>://</a:t>
            </a:r>
            <a:r>
              <a:rPr lang="en-US" sz="2000" dirty="0" smtClean="0">
                <a:solidFill>
                  <a:srgbClr val="FF3300"/>
                </a:solidFill>
                <a:hlinkClick r:id="rId4"/>
              </a:rPr>
              <a:t>sacs.aa.ufl.edu/compliance-certification</a:t>
            </a:r>
            <a:r>
              <a:rPr lang="en-US" sz="2000" dirty="0" smtClean="0">
                <a:solidFill>
                  <a:srgbClr val="FF3300"/>
                </a:solidFill>
              </a:rPr>
              <a:t> </a:t>
            </a:r>
            <a:endParaRPr lang="en-US" sz="20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52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35641"/>
            <a:ext cx="8408296" cy="5816851"/>
          </a:xfrm>
        </p:spPr>
      </p:pic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15962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Accreditation Module in Compliance </a:t>
            </a:r>
            <a:r>
              <a:rPr lang="en-US" sz="3200" dirty="0">
                <a:solidFill>
                  <a:srgbClr val="FF3300"/>
                </a:solidFill>
              </a:rPr>
              <a:t>Assist!</a:t>
            </a:r>
            <a:br>
              <a:rPr lang="en-US" sz="3200" dirty="0">
                <a:solidFill>
                  <a:srgbClr val="FF3300"/>
                </a:solidFill>
              </a:rPr>
            </a:br>
            <a:r>
              <a:rPr lang="en-US" sz="2000" dirty="0">
                <a:solidFill>
                  <a:srgbClr val="FF3300"/>
                </a:solidFill>
                <a:hlinkClick r:id="rId5"/>
              </a:rPr>
              <a:t>http://</a:t>
            </a:r>
            <a:r>
              <a:rPr lang="en-US" sz="2000" dirty="0" smtClean="0">
                <a:solidFill>
                  <a:srgbClr val="FF3300"/>
                </a:solidFill>
                <a:hlinkClick r:id="rId5"/>
              </a:rPr>
              <a:t>sacs.aa.ufl.edu/compliance-assist-resources</a:t>
            </a:r>
            <a:r>
              <a:rPr lang="en-US" sz="2000" dirty="0" smtClean="0">
                <a:solidFill>
                  <a:srgbClr val="FF3300"/>
                </a:solidFill>
              </a:rPr>
              <a:t> </a:t>
            </a:r>
            <a:br>
              <a:rPr lang="en-US" sz="2000" dirty="0" smtClean="0">
                <a:solidFill>
                  <a:srgbClr val="FF3300"/>
                </a:solidFill>
              </a:rPr>
            </a:br>
            <a:r>
              <a:rPr lang="en-US" sz="2000" dirty="0" smtClean="0">
                <a:solidFill>
                  <a:srgbClr val="FF3300"/>
                </a:solidFill>
              </a:rPr>
              <a:t>Accreditation Module Instruction Guide</a:t>
            </a:r>
            <a:endParaRPr lang="en-US" sz="20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64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15962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Online Resources</a:t>
            </a:r>
            <a:endParaRPr lang="en-US" sz="3200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4"/>
              </a:rPr>
              <a:t>http://sacs.aa.ufl.edu/resources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Listing of SACS approved instructional sites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UF Policy on reporting Substantive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8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15962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Questions and General Discussion</a:t>
            </a:r>
            <a:endParaRPr lang="en-US" sz="3200" b="1" dirty="0">
              <a:solidFill>
                <a:srgbClr val="FF33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600" dirty="0" smtClean="0">
              <a:solidFill>
                <a:srgbClr val="0000FF"/>
              </a:solidFill>
            </a:endParaRPr>
          </a:p>
          <a:p>
            <a:pPr marL="109728" indent="0" algn="ctr">
              <a:buNone/>
            </a:pPr>
            <a:endParaRPr lang="en-US" sz="3600" dirty="0">
              <a:solidFill>
                <a:srgbClr val="0000FF"/>
              </a:solidFill>
            </a:endParaRPr>
          </a:p>
          <a:p>
            <a:pPr marL="109728" indent="0" algn="ctr">
              <a:buNone/>
            </a:pPr>
            <a:endParaRPr lang="en-US" sz="3600" b="1" dirty="0" smtClean="0">
              <a:solidFill>
                <a:srgbClr val="0000FF"/>
              </a:solidFill>
            </a:endParaRPr>
          </a:p>
          <a:p>
            <a:pPr marL="109728" indent="0" algn="ctr">
              <a:buNone/>
            </a:pPr>
            <a:r>
              <a:rPr lang="en-US" sz="3600" b="1" dirty="0" smtClean="0">
                <a:solidFill>
                  <a:srgbClr val="0000FF"/>
                </a:solidFill>
              </a:rPr>
              <a:t>Thank you</a:t>
            </a:r>
            <a:endParaRPr lang="en-US" sz="3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77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381000"/>
            <a:ext cx="8229600" cy="5334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rtlCol="0" anchor="ctr">
            <a:normAutofit fontScale="92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Communications Plan Discussion</a:t>
            </a:r>
            <a:endParaRPr lang="en-US" sz="3200" dirty="0">
              <a:solidFill>
                <a:srgbClr val="FF33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111972"/>
              </p:ext>
            </p:extLst>
          </p:nvPr>
        </p:nvGraphicFramePr>
        <p:xfrm>
          <a:off x="457200" y="914400"/>
          <a:ext cx="8229600" cy="5727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1676400"/>
                <a:gridCol w="1752600"/>
                <a:gridCol w="18288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Selected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 Student Financial Aid Data for UF 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Undergraduate Students for the Three Most Recent Available Years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Academic Year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2007-08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2008-09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2009-10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 UG Students: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Pell Grants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Available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$30,894,352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$41,996,944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Federal Loans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Available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$60,969,318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$59,795,534</a:t>
                      </a:r>
                      <a:endParaRPr lang="en-US" dirty="0"/>
                    </a:p>
                  </a:txBody>
                  <a:tcPr/>
                </a:tc>
              </a:tr>
              <a:tr h="139382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Full-time,</a:t>
                      </a:r>
                      <a:r>
                        <a:rPr lang="en-US" sz="1800" baseline="0" dirty="0" smtClean="0"/>
                        <a:t> First-time degree/certificate-seeking UG students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Federal Grants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$5,822,700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$6,512,300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$10,400,395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Pell Grants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$4,278,891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$5,471,084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$8,097,580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Other Federal Grants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$1,543,300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$1,041,216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$2,302,815</a:t>
                      </a:r>
                      <a:endParaRPr lang="en-US" dirty="0"/>
                    </a:p>
                  </a:txBody>
                  <a:tcPr/>
                </a:tc>
              </a:tr>
              <a:tr h="251142">
                <a:tc>
                  <a:txBody>
                    <a:bodyPr/>
                    <a:lstStyle/>
                    <a:p>
                      <a:endParaRPr lang="en-US" sz="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Federal Loans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$5,534,795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$6,651,786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$7,457,421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sz="1200" dirty="0" smtClean="0"/>
                        <a:t>Source:  IPEDS Student Financial</a:t>
                      </a:r>
                      <a:r>
                        <a:rPr lang="en-US" sz="1200" baseline="0" dirty="0" smtClean="0"/>
                        <a:t> Aid Component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381000"/>
            <a:ext cx="8229600" cy="6858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Communications Plan Discussion</a:t>
            </a:r>
            <a:endParaRPr lang="en-US" sz="3200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additional information or communications would be helpful for Institutional Assessment to provide?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Emails to department chairs?</a:t>
            </a:r>
          </a:p>
          <a:p>
            <a:pPr marL="393192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Informational emails to be forwarded onto college LISTSERVs by SACS coordinators?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Other ideas?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8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381000"/>
            <a:ext cx="8229600" cy="6858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Due Dates</a:t>
            </a:r>
            <a:endParaRPr lang="en-US" sz="3200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2012</a:t>
            </a:r>
          </a:p>
          <a:p>
            <a:pPr lvl="1"/>
            <a:r>
              <a:rPr lang="en-US" sz="2800" dirty="0" smtClean="0"/>
              <a:t>May 11</a:t>
            </a:r>
          </a:p>
          <a:p>
            <a:pPr lvl="1"/>
            <a:r>
              <a:rPr lang="en-US" sz="2800" dirty="0" smtClean="0"/>
              <a:t>May 18</a:t>
            </a:r>
          </a:p>
          <a:p>
            <a:pPr lvl="1"/>
            <a:r>
              <a:rPr lang="en-US" sz="2800" dirty="0" smtClean="0"/>
              <a:t>November 30</a:t>
            </a:r>
          </a:p>
          <a:p>
            <a:pPr lvl="1"/>
            <a:r>
              <a:rPr lang="en-US" sz="2800" dirty="0" smtClean="0"/>
              <a:t>December 21</a:t>
            </a:r>
          </a:p>
          <a:p>
            <a:pPr lvl="1"/>
            <a:endParaRPr lang="en-US" sz="2800" dirty="0"/>
          </a:p>
          <a:p>
            <a:r>
              <a:rPr lang="en-US" sz="2800" b="1" dirty="0" smtClean="0">
                <a:solidFill>
                  <a:srgbClr val="0000FF"/>
                </a:solidFill>
              </a:rPr>
              <a:t>2013</a:t>
            </a:r>
          </a:p>
          <a:p>
            <a:pPr lvl="1"/>
            <a:r>
              <a:rPr lang="en-US" sz="2800" dirty="0" smtClean="0"/>
              <a:t>March 15</a:t>
            </a:r>
          </a:p>
          <a:p>
            <a:pPr lvl="1"/>
            <a:r>
              <a:rPr lang="en-US" sz="2800" dirty="0" smtClean="0"/>
              <a:t>May 10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8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May 11, 2012</a:t>
            </a:r>
            <a:r>
              <a:rPr lang="en-US" sz="3200" dirty="0">
                <a:solidFill>
                  <a:srgbClr val="FF3300"/>
                </a:solidFill>
              </a:rPr>
              <a:t/>
            </a:r>
            <a:br>
              <a:rPr lang="en-US" sz="3200" dirty="0">
                <a:solidFill>
                  <a:srgbClr val="FF3300"/>
                </a:solidFill>
              </a:rPr>
            </a:br>
            <a:r>
              <a:rPr lang="en-US" sz="2000" dirty="0">
                <a:solidFill>
                  <a:srgbClr val="FF3300"/>
                </a:solidFill>
                <a:hlinkClick r:id="rId4"/>
              </a:rPr>
              <a:t>http://</a:t>
            </a:r>
            <a:r>
              <a:rPr lang="en-US" sz="2000" dirty="0" smtClean="0">
                <a:solidFill>
                  <a:srgbClr val="FF3300"/>
                </a:solidFill>
                <a:hlinkClick r:id="rId4"/>
              </a:rPr>
              <a:t>sacs.aa.ufl.edu/core-requirements</a:t>
            </a:r>
            <a:r>
              <a:rPr lang="en-US" sz="2000" dirty="0" smtClean="0">
                <a:solidFill>
                  <a:srgbClr val="FF3300"/>
                </a:solidFill>
              </a:rPr>
              <a:t> </a:t>
            </a:r>
            <a:endParaRPr lang="en-US" sz="2000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General Counsel</a:t>
            </a:r>
          </a:p>
          <a:p>
            <a:pPr lvl="2">
              <a:lnSpc>
                <a:spcPct val="150000"/>
              </a:lnSpc>
            </a:pPr>
            <a:r>
              <a:rPr lang="en-US" sz="2800" dirty="0" smtClean="0"/>
              <a:t>CR 2.1 – Degree-granting Authority</a:t>
            </a:r>
          </a:p>
          <a:p>
            <a:pPr lvl="2">
              <a:lnSpc>
                <a:spcPct val="150000"/>
              </a:lnSpc>
            </a:pPr>
            <a:r>
              <a:rPr lang="en-US" sz="2800" dirty="0" smtClean="0"/>
              <a:t>CR 2.2 – Governing Board</a:t>
            </a:r>
          </a:p>
          <a:p>
            <a:pPr lvl="2">
              <a:lnSpc>
                <a:spcPct val="150000"/>
              </a:lnSpc>
            </a:pPr>
            <a:r>
              <a:rPr lang="en-US" sz="2800" dirty="0" smtClean="0"/>
              <a:t>CR 2.3 – Chief Executive Officer</a:t>
            </a:r>
          </a:p>
          <a:p>
            <a:pPr lvl="2">
              <a:lnSpc>
                <a:spcPct val="150000"/>
              </a:lnSpc>
            </a:pPr>
            <a:r>
              <a:rPr lang="en-US" sz="2800" dirty="0" smtClean="0"/>
              <a:t>CS 3.2.1 – CEO Evaluation/Selection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8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May 11, 2012</a:t>
            </a:r>
            <a:br>
              <a:rPr lang="en-US" sz="3200" dirty="0" smtClean="0">
                <a:solidFill>
                  <a:srgbClr val="FF3300"/>
                </a:solidFill>
              </a:rPr>
            </a:br>
            <a:r>
              <a:rPr lang="en-US" sz="2000" dirty="0" smtClean="0">
                <a:solidFill>
                  <a:srgbClr val="FF3300"/>
                </a:solidFill>
                <a:hlinkClick r:id="rId4"/>
              </a:rPr>
              <a:t>http</a:t>
            </a:r>
            <a:r>
              <a:rPr lang="en-US" sz="2000" dirty="0">
                <a:solidFill>
                  <a:srgbClr val="FF3300"/>
                </a:solidFill>
                <a:hlinkClick r:id="rId4"/>
              </a:rPr>
              <a:t>://</a:t>
            </a:r>
            <a:r>
              <a:rPr lang="en-US" sz="2000" dirty="0" smtClean="0">
                <a:solidFill>
                  <a:srgbClr val="FF3300"/>
                </a:solidFill>
                <a:hlinkClick r:id="rId4"/>
              </a:rPr>
              <a:t>sacs.aa.ufl.edu/comprehensive-standards</a:t>
            </a:r>
            <a:r>
              <a:rPr lang="en-US" sz="2000" dirty="0" smtClean="0">
                <a:solidFill>
                  <a:srgbClr val="FF3300"/>
                </a:solidFill>
              </a:rPr>
              <a:t> </a:t>
            </a:r>
            <a:endParaRPr lang="en-US" sz="2000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General Counsel</a:t>
            </a:r>
          </a:p>
          <a:p>
            <a:pPr lvl="2">
              <a:lnSpc>
                <a:spcPct val="150000"/>
              </a:lnSpc>
            </a:pPr>
            <a:r>
              <a:rPr lang="en-US" sz="2600" dirty="0" smtClean="0"/>
              <a:t>CS 3.2.2 – Governing Board Control</a:t>
            </a:r>
          </a:p>
          <a:p>
            <a:pPr lvl="2">
              <a:lnSpc>
                <a:spcPct val="150000"/>
              </a:lnSpc>
            </a:pPr>
            <a:r>
              <a:rPr lang="en-US" sz="2600" dirty="0" smtClean="0"/>
              <a:t>CS 3.2.3 – Board Conflict of Interest</a:t>
            </a:r>
          </a:p>
          <a:p>
            <a:pPr lvl="2">
              <a:lnSpc>
                <a:spcPct val="150000"/>
              </a:lnSpc>
            </a:pPr>
            <a:r>
              <a:rPr lang="en-US" sz="2600" dirty="0" smtClean="0"/>
              <a:t>CS 3.2.4 – External Influence</a:t>
            </a:r>
          </a:p>
          <a:p>
            <a:pPr lvl="2">
              <a:lnSpc>
                <a:spcPct val="150000"/>
              </a:lnSpc>
            </a:pPr>
            <a:r>
              <a:rPr lang="en-US" sz="2600" dirty="0" smtClean="0"/>
              <a:t>CS 3.2.5 – Board Dismissal</a:t>
            </a:r>
          </a:p>
          <a:p>
            <a:pPr lvl="2">
              <a:lnSpc>
                <a:spcPct val="150000"/>
              </a:lnSpc>
            </a:pPr>
            <a:r>
              <a:rPr lang="en-US" sz="2600" dirty="0" smtClean="0"/>
              <a:t>CS 3.2.6 – Board/Administration Distinction</a:t>
            </a:r>
          </a:p>
        </p:txBody>
      </p:sp>
    </p:spTree>
    <p:extLst>
      <p:ext uri="{BB962C8B-B14F-4D97-AF65-F5344CB8AC3E}">
        <p14:creationId xmlns:p14="http://schemas.microsoft.com/office/powerpoint/2010/main" val="154625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General Counsel</a:t>
            </a:r>
          </a:p>
          <a:p>
            <a:pPr lvl="2">
              <a:lnSpc>
                <a:spcPct val="150000"/>
              </a:lnSpc>
            </a:pPr>
            <a:r>
              <a:rPr lang="en-US" sz="2400" dirty="0" smtClean="0"/>
              <a:t>CS 3.2.11 – Control of Intercollegiate Athletics</a:t>
            </a:r>
          </a:p>
          <a:p>
            <a:pPr lvl="2">
              <a:lnSpc>
                <a:spcPct val="150000"/>
              </a:lnSpc>
            </a:pPr>
            <a:r>
              <a:rPr lang="en-US" sz="2400" dirty="0" smtClean="0"/>
              <a:t>CS 3.2.13 – Institution-related Entities</a:t>
            </a:r>
          </a:p>
          <a:p>
            <a:pPr lvl="2">
              <a:lnSpc>
                <a:spcPct val="150000"/>
              </a:lnSpc>
            </a:pPr>
            <a:r>
              <a:rPr lang="en-US" sz="2400" dirty="0" smtClean="0"/>
              <a:t>CS 3.2.14 – Institutional Property Rights</a:t>
            </a:r>
          </a:p>
          <a:p>
            <a:pPr marL="630936" lvl="2" indent="0">
              <a:buNone/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Research</a:t>
            </a:r>
          </a:p>
          <a:p>
            <a:pPr lvl="2">
              <a:lnSpc>
                <a:spcPct val="150000"/>
              </a:lnSpc>
            </a:pPr>
            <a:r>
              <a:rPr lang="en-US" sz="2400" dirty="0" smtClean="0"/>
              <a:t>CS 3.2.14 – Institutional Property Rights</a:t>
            </a:r>
          </a:p>
          <a:p>
            <a:pPr lvl="2"/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285507"/>
            <a:ext cx="8229600" cy="1096962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May 11, 2012</a:t>
            </a:r>
            <a:br>
              <a:rPr lang="en-US" sz="3200" dirty="0" smtClean="0">
                <a:solidFill>
                  <a:srgbClr val="FF3300"/>
                </a:solidFill>
              </a:rPr>
            </a:br>
            <a:r>
              <a:rPr lang="en-US" sz="2000" dirty="0" smtClean="0">
                <a:solidFill>
                  <a:srgbClr val="FF3300"/>
                </a:solidFill>
                <a:hlinkClick r:id="rId4"/>
              </a:rPr>
              <a:t>http://sacs.aa.ufl.edu/comprehensive-standards</a:t>
            </a:r>
            <a:r>
              <a:rPr lang="en-US" sz="2000" dirty="0" smtClean="0">
                <a:solidFill>
                  <a:srgbClr val="FF3300"/>
                </a:solidFill>
              </a:rPr>
              <a:t> </a:t>
            </a:r>
            <a:endParaRPr lang="en-US" sz="20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54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Enrollment Management</a:t>
            </a:r>
          </a:p>
          <a:p>
            <a:pPr lvl="2">
              <a:lnSpc>
                <a:spcPct val="150000"/>
              </a:lnSpc>
            </a:pPr>
            <a:r>
              <a:rPr lang="en-US" sz="2800" dirty="0" smtClean="0"/>
              <a:t>CR 2.6 – Continuous Operations</a:t>
            </a:r>
          </a:p>
          <a:p>
            <a:pPr lvl="2">
              <a:lnSpc>
                <a:spcPct val="150000"/>
              </a:lnSpc>
            </a:pPr>
            <a:r>
              <a:rPr lang="en-US" sz="2800" dirty="0" smtClean="0"/>
              <a:t>CR 2.7.1 – Program Length</a:t>
            </a:r>
          </a:p>
          <a:p>
            <a:pPr lvl="2">
              <a:lnSpc>
                <a:spcPct val="150000"/>
              </a:lnSpc>
            </a:pPr>
            <a:r>
              <a:rPr lang="en-US" sz="2800" dirty="0" smtClean="0"/>
              <a:t>CR 2.7.2 – Program Content</a:t>
            </a:r>
          </a:p>
          <a:p>
            <a:pPr lvl="2">
              <a:lnSpc>
                <a:spcPct val="150000"/>
              </a:lnSpc>
            </a:pPr>
            <a:r>
              <a:rPr lang="en-US" sz="2800" dirty="0" smtClean="0"/>
              <a:t>CR 2.7.3 – General Education</a:t>
            </a:r>
          </a:p>
          <a:p>
            <a:pPr lvl="2">
              <a:lnSpc>
                <a:spcPct val="150000"/>
              </a:lnSpc>
            </a:pPr>
            <a:r>
              <a:rPr lang="en-US" sz="2800" dirty="0" smtClean="0"/>
              <a:t>CR 2.7.4 – Course Work for Degrees</a:t>
            </a:r>
          </a:p>
          <a:p>
            <a:pPr lvl="2"/>
            <a:endParaRPr lang="en-US" sz="28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096962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May 11, 2012</a:t>
            </a:r>
            <a:br>
              <a:rPr lang="en-US" sz="3200" dirty="0" smtClean="0">
                <a:solidFill>
                  <a:srgbClr val="FF3300"/>
                </a:solidFill>
              </a:rPr>
            </a:br>
            <a:r>
              <a:rPr lang="en-US" sz="2000" dirty="0" smtClean="0">
                <a:solidFill>
                  <a:srgbClr val="FF3300"/>
                </a:solidFill>
                <a:hlinkClick r:id="rId4"/>
              </a:rPr>
              <a:t>http://sacs.aa.ufl.edu/core-requirements</a:t>
            </a:r>
            <a:r>
              <a:rPr lang="en-US" sz="2000" dirty="0" smtClean="0">
                <a:solidFill>
                  <a:srgbClr val="FF3300"/>
                </a:solidFill>
              </a:rPr>
              <a:t>  </a:t>
            </a:r>
            <a:endParaRPr lang="en-US" sz="20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49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3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000FF"/>
      </a:accent1>
      <a:accent2>
        <a:srgbClr val="FF0000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00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2806</TotalTime>
  <Words>797</Words>
  <Application>Microsoft Office PowerPoint</Application>
  <PresentationFormat>On-screen Show (4:3)</PresentationFormat>
  <Paragraphs>238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Concourse</vt:lpstr>
      <vt:lpstr>PowerPoint Presentation</vt:lpstr>
      <vt:lpstr>Today’s Agenda</vt:lpstr>
      <vt:lpstr>PowerPoint Presentation</vt:lpstr>
      <vt:lpstr>PowerPoint Presentation</vt:lpstr>
      <vt:lpstr>PowerPoint Presentation</vt:lpstr>
      <vt:lpstr>May 11, 2012 http://sacs.aa.ufl.edu/core-requirements </vt:lpstr>
      <vt:lpstr>May 11, 2012 http://sacs.aa.ufl.edu/comprehensive-standards </vt:lpstr>
      <vt:lpstr>PowerPoint Presentation</vt:lpstr>
      <vt:lpstr>PowerPoint Presentation</vt:lpstr>
      <vt:lpstr>May 11, 2012 http://sacs.aa.ufl.edu/compliance-certification  </vt:lpstr>
      <vt:lpstr>PowerPoint Presentation</vt:lpstr>
      <vt:lpstr>May 11, 2012 http://sacs.aa.ufl.edu/compliance-certification </vt:lpstr>
      <vt:lpstr>Review Components and Due Dates</vt:lpstr>
      <vt:lpstr>December 21, 2012 http://sacs.aa.ufl.edu/comprehensive-standards </vt:lpstr>
      <vt:lpstr>December 21, 2012 http://sacs.aa.ufl.edu/comprehensive-standards </vt:lpstr>
      <vt:lpstr>December 21, 2012 http://sacs.aa.ufl.edu/comprehensive-standards </vt:lpstr>
      <vt:lpstr>December 21, 2012 http://sacs.aa.ufl.edu/comprehensive-standards </vt:lpstr>
      <vt:lpstr>December 21, 2012 http://sacs.aa.ufl.edu/comprehensive-standards </vt:lpstr>
      <vt:lpstr>March 15, 2013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Accreditation Module in Compliance Assist! http://sacs.aa.ufl.edu/compliance-assist-resources  Accreditation Module Instruction Guide</vt:lpstr>
      <vt:lpstr>Online Resources</vt:lpstr>
      <vt:lpstr>Questions and General Discussion</vt:lpstr>
    </vt:vector>
  </TitlesOfParts>
  <Company>Finance and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Create The Next Great Website!</dc:title>
  <dc:creator>danwill</dc:creator>
  <cp:lastModifiedBy>Cheryl Gater</cp:lastModifiedBy>
  <cp:revision>110</cp:revision>
  <cp:lastPrinted>2012-04-23T16:20:06Z</cp:lastPrinted>
  <dcterms:created xsi:type="dcterms:W3CDTF">2007-03-21T12:12:53Z</dcterms:created>
  <dcterms:modified xsi:type="dcterms:W3CDTF">2012-04-25T12:00:47Z</dcterms:modified>
</cp:coreProperties>
</file>