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58" r:id="rId4"/>
    <p:sldId id="266" r:id="rId5"/>
    <p:sldId id="294" r:id="rId6"/>
    <p:sldId id="291" r:id="rId7"/>
    <p:sldId id="295" r:id="rId8"/>
    <p:sldId id="296" r:id="rId9"/>
    <p:sldId id="297" r:id="rId10"/>
    <p:sldId id="265" r:id="rId11"/>
    <p:sldId id="298" r:id="rId12"/>
    <p:sldId id="269" r:id="rId1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45" autoAdjust="0"/>
  </p:normalViewPr>
  <p:slideViewPr>
    <p:cSldViewPr>
      <p:cViewPr varScale="1">
        <p:scale>
          <a:sx n="74" d="100"/>
          <a:sy n="74" d="100"/>
        </p:scale>
        <p:origin x="-103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649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649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6CB2C-1AEB-459D-9076-AF5DDDAD00A9}" type="datetimeFigureOut">
              <a:rPr lang="en-US" smtClean="0"/>
              <a:t>7/18/2012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794"/>
            <a:ext cx="2971800" cy="4649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794"/>
            <a:ext cx="2971800" cy="4649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72342-1616-4718-BB8B-875BADB976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7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2"/>
            <a:ext cx="2971800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228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8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09"/>
            <a:ext cx="5486400" cy="418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794"/>
            <a:ext cx="2971800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794"/>
            <a:ext cx="2971800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F4DF6CD-96CD-41ED-BE73-6C78C623804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96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55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102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82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596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242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16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16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16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16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Categories</a:t>
            </a:r>
            <a:r>
              <a:rPr lang="en-US" baseline="0" dirty="0" smtClean="0"/>
              <a:t> in CA:  Education, Certifications, Experience, Professional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16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DF6CD-96CD-41ED-BE73-6C78C623804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16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5D539F-A0A8-4390-B7A1-5BBCD0C93E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8BEBBA-0D58-4638-AD90-27C3BCD498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F0EE93-2072-4E58-A031-BC1DEA0D17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1A7A3E-CEBE-4211-B3D5-CE2FF7775D4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B57331-B976-44E1-8084-18E2314E28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21F039-2ECD-4384-84E7-1976A9D953E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FBD7EE-B8AD-48A2-8492-1936358A15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06DC6A-C6F5-41D8-8CF5-F71164D4B3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3F335-0B29-4E15-A1DE-E812DDFDE7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A8F571-464C-41FD-8DFC-ABDFA0B866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3A0229-5355-4AA8-8BFF-DB7D726771C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155874C-AA03-45F2-8096-6E194BCCA8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caspary@aa.ufl.ed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019800"/>
            <a:ext cx="914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2064" name="Picture 16" descr="UFsignatureTheme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175375"/>
            <a:ext cx="1981200" cy="54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59817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307" y="1676400"/>
            <a:ext cx="6791325" cy="287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Upcoming Meetings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endParaRPr lang="en-US" sz="2000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Underline indicates changes from email and original agenda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August 8, 2012</a:t>
            </a:r>
          </a:p>
          <a:p>
            <a:pPr lvl="3">
              <a:lnSpc>
                <a:spcPct val="150000"/>
              </a:lnSpc>
            </a:pPr>
            <a:r>
              <a:rPr lang="en-US" sz="2600" dirty="0" smtClean="0"/>
              <a:t>10:00 a.m. – Matthews Suite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September 12, 2012</a:t>
            </a:r>
          </a:p>
          <a:p>
            <a:pPr lvl="3">
              <a:lnSpc>
                <a:spcPct val="150000"/>
              </a:lnSpc>
            </a:pPr>
            <a:r>
              <a:rPr lang="en-US" sz="2600" dirty="0" smtClean="0"/>
              <a:t>10:00 a.m. – </a:t>
            </a:r>
            <a:r>
              <a:rPr lang="en-US" sz="2600" u="sng" dirty="0" smtClean="0"/>
              <a:t>349 Reitz Union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October 3, 2012</a:t>
            </a:r>
            <a:endParaRPr lang="en-US" dirty="0"/>
          </a:p>
          <a:p>
            <a:pPr lvl="3">
              <a:lnSpc>
                <a:spcPct val="150000"/>
              </a:lnSpc>
            </a:pPr>
            <a:r>
              <a:rPr lang="en-US" sz="2600" dirty="0" smtClean="0"/>
              <a:t>10:00 a.m. – </a:t>
            </a:r>
            <a:r>
              <a:rPr lang="en-US" sz="2600" u="sng" dirty="0" smtClean="0"/>
              <a:t>349 Reitz Union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4828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Upcoming Meetings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endParaRPr lang="en-US" sz="2000" b="1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Underline indicates changes from email and original agenda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October 31, 2012</a:t>
            </a:r>
          </a:p>
          <a:p>
            <a:pPr lvl="3">
              <a:lnSpc>
                <a:spcPct val="150000"/>
              </a:lnSpc>
            </a:pPr>
            <a:r>
              <a:rPr lang="en-US" sz="2600" dirty="0"/>
              <a:t>10:00 a.m. – </a:t>
            </a:r>
            <a:r>
              <a:rPr lang="en-US" sz="2600" u="sng" dirty="0"/>
              <a:t>349 Reitz Union</a:t>
            </a:r>
          </a:p>
          <a:p>
            <a:pPr lvl="2">
              <a:lnSpc>
                <a:spcPct val="150000"/>
              </a:lnSpc>
            </a:pPr>
            <a:r>
              <a:rPr lang="en-US" sz="2800" u="sng" dirty="0" smtClean="0"/>
              <a:t>November 28, 2012</a:t>
            </a:r>
          </a:p>
          <a:p>
            <a:pPr lvl="3">
              <a:lnSpc>
                <a:spcPct val="150000"/>
              </a:lnSpc>
            </a:pPr>
            <a:r>
              <a:rPr lang="en-US" sz="2600" dirty="0" smtClean="0"/>
              <a:t>10:00 a.m. – </a:t>
            </a:r>
            <a:r>
              <a:rPr lang="en-US" sz="2600" u="sng" dirty="0" smtClean="0"/>
              <a:t>349 Reitz Union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/>
              <a:t>December 12, 2012</a:t>
            </a:r>
            <a:endParaRPr lang="en-US" dirty="0"/>
          </a:p>
          <a:p>
            <a:pPr lvl="3">
              <a:lnSpc>
                <a:spcPct val="150000"/>
              </a:lnSpc>
            </a:pPr>
            <a:r>
              <a:rPr lang="en-US" sz="2600" dirty="0" smtClean="0"/>
              <a:t>10:00 a.m. – </a:t>
            </a:r>
            <a:r>
              <a:rPr lang="en-US" sz="2600" u="sng" dirty="0" smtClean="0"/>
              <a:t>349 Reitz Union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6764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2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Questions and General Discussion</a:t>
            </a:r>
            <a:endParaRPr lang="en-US" sz="3200" b="1" dirty="0">
              <a:solidFill>
                <a:srgbClr val="FF33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600" dirty="0" smtClean="0">
              <a:solidFill>
                <a:srgbClr val="0000FF"/>
              </a:solidFill>
            </a:endParaRPr>
          </a:p>
          <a:p>
            <a:pPr marL="109728" indent="0" algn="ctr">
              <a:buNone/>
            </a:pPr>
            <a:endParaRPr lang="en-US" sz="3600" dirty="0">
              <a:solidFill>
                <a:srgbClr val="0000FF"/>
              </a:solidFill>
            </a:endParaRPr>
          </a:p>
          <a:p>
            <a:pPr marL="109728" indent="0" algn="ctr">
              <a:buNone/>
            </a:pPr>
            <a:endParaRPr lang="en-US" sz="1200" b="1" dirty="0" smtClean="0">
              <a:solidFill>
                <a:srgbClr val="0000FF"/>
              </a:solidFill>
            </a:endParaRPr>
          </a:p>
          <a:p>
            <a:pPr marL="109728" indent="0" algn="ctr">
              <a:buNone/>
            </a:pPr>
            <a:r>
              <a:rPr lang="en-US" sz="3600" b="1" dirty="0" smtClean="0">
                <a:solidFill>
                  <a:srgbClr val="0000FF"/>
                </a:solidFill>
              </a:rPr>
              <a:t>Thank you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77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914400"/>
          </a:xfr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FF3300"/>
                </a:solidFill>
              </a:rPr>
              <a:t>Today’s Agenda</a:t>
            </a:r>
            <a:endParaRPr lang="en-US" sz="3200" b="1" dirty="0">
              <a:solidFill>
                <a:srgbClr val="FF3300"/>
              </a:solidFill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95400"/>
            <a:ext cx="8382000" cy="4114800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1.  Institutional Effectiveness Resource</a:t>
            </a:r>
          </a:p>
          <a:p>
            <a:pPr algn="l">
              <a:lnSpc>
                <a:spcPct val="80000"/>
              </a:lnSpc>
            </a:pPr>
            <a:r>
              <a:rPr lang="en-US" sz="2800" b="1" dirty="0">
                <a:solidFill>
                  <a:srgbClr val="000000"/>
                </a:solidFill>
              </a:rPr>
              <a:t>	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2.  Academic Coordinator Listing</a:t>
            </a:r>
          </a:p>
          <a:p>
            <a:pPr algn="l">
              <a:lnSpc>
                <a:spcPct val="80000"/>
              </a:lnSpc>
            </a:pPr>
            <a:r>
              <a:rPr lang="en-US" sz="2800" b="1" dirty="0">
                <a:solidFill>
                  <a:srgbClr val="000000"/>
                </a:solidFill>
              </a:rPr>
              <a:t>	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3.  Preview of Faculty Credential Requirements</a:t>
            </a:r>
          </a:p>
          <a:p>
            <a:pPr algn="l">
              <a:lnSpc>
                <a:spcPct val="80000"/>
              </a:lnSpc>
            </a:pPr>
            <a:endParaRPr lang="en-US" sz="2800" b="1" dirty="0" smtClean="0">
              <a:solidFill>
                <a:srgbClr val="0000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800" b="1" dirty="0" smtClean="0">
                <a:solidFill>
                  <a:srgbClr val="000000"/>
                </a:solidFill>
              </a:rPr>
              <a:t>4.  Questions and General Discussion </a:t>
            </a:r>
          </a:p>
          <a:p>
            <a:pPr algn="l">
              <a:lnSpc>
                <a:spcPct val="80000"/>
              </a:lnSpc>
            </a:pPr>
            <a:r>
              <a:rPr lang="en-US" sz="2800" b="1" dirty="0">
                <a:solidFill>
                  <a:srgbClr val="000000"/>
                </a:solidFill>
              </a:rPr>
              <a:t>	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13677" name="Picture 13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5334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Institutional Effectiveness Resource</a:t>
            </a:r>
            <a:endParaRPr lang="en-US" sz="3200" dirty="0">
              <a:solidFill>
                <a:srgbClr val="FF33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some guiding questions and documentation examples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Schedule college one-on-one meetings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Due November 30, 2012 in a Word format, submit via email to Ashley Caspary</a:t>
            </a:r>
            <a:r>
              <a:rPr lang="en-US" dirty="0"/>
              <a:t> </a:t>
            </a:r>
            <a:r>
              <a:rPr lang="en-US" dirty="0" smtClean="0"/>
              <a:t>at </a:t>
            </a:r>
            <a:r>
              <a:rPr lang="en-US" dirty="0" smtClean="0">
                <a:hlinkClick r:id="rId4"/>
              </a:rPr>
              <a:t>acaspary@aa.ufl.edu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6858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Academic Coordinators Listing</a:t>
            </a:r>
            <a:endParaRPr lang="en-US" sz="3200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r>
              <a:rPr lang="en-US" dirty="0" smtClean="0"/>
              <a:t>3.4.11 – Academic Program Coordination</a:t>
            </a:r>
          </a:p>
          <a:p>
            <a:pPr lvl="1"/>
            <a:r>
              <a:rPr lang="en-US" sz="2400" dirty="0" smtClean="0"/>
              <a:t>For each major in a degree program, the institution assigns responsibility for program coordination, as well as for curriculum development and review, to persons academically qualified in the field.  </a:t>
            </a:r>
            <a:endParaRPr lang="en-US" sz="2400" dirty="0"/>
          </a:p>
          <a:p>
            <a:pPr marL="393192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Required Documentation – list of program coordinators, their area of responsibility, and their qualifications for coordinating the designated program.  This will include certificates.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8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6858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Academic Coordinators Listing</a:t>
            </a:r>
            <a:endParaRPr lang="en-US" sz="3200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3.4.11 – Academic Program Coordination</a:t>
            </a:r>
          </a:p>
          <a:p>
            <a:pPr lvl="1"/>
            <a:r>
              <a:rPr lang="en-US" sz="2400" dirty="0" smtClean="0"/>
              <a:t>Listing for review will include the following:</a:t>
            </a:r>
          </a:p>
          <a:p>
            <a:pPr lvl="2"/>
            <a:r>
              <a:rPr lang="en-US" sz="2200" dirty="0" smtClean="0"/>
              <a:t>Major/Concentration Name</a:t>
            </a:r>
          </a:p>
          <a:p>
            <a:pPr lvl="2"/>
            <a:r>
              <a:rPr lang="en-US" sz="2200" dirty="0" smtClean="0"/>
              <a:t>CIP Code</a:t>
            </a:r>
          </a:p>
          <a:p>
            <a:pPr lvl="2"/>
            <a:r>
              <a:rPr lang="en-US" sz="2200" dirty="0" smtClean="0"/>
              <a:t>Degree(s) Offered</a:t>
            </a:r>
          </a:p>
          <a:p>
            <a:pPr lvl="2"/>
            <a:r>
              <a:rPr lang="en-US" sz="2200" dirty="0" smtClean="0"/>
              <a:t>Site of Program/Delivery Method</a:t>
            </a:r>
          </a:p>
          <a:p>
            <a:pPr lvl="2"/>
            <a:r>
              <a:rPr lang="en-US" sz="2200" dirty="0" smtClean="0"/>
              <a:t>Academic Coordinator Name</a:t>
            </a:r>
          </a:p>
          <a:p>
            <a:pPr lvl="2"/>
            <a:r>
              <a:rPr lang="en-US" sz="2200" dirty="0" smtClean="0"/>
              <a:t>Coordinator’s Terminal Degree</a:t>
            </a:r>
          </a:p>
          <a:p>
            <a:pPr lvl="2"/>
            <a:r>
              <a:rPr lang="en-US" sz="2200" dirty="0" smtClean="0"/>
              <a:t>Coordinator’s Terminal Degree Discipline</a:t>
            </a:r>
          </a:p>
          <a:p>
            <a:pPr lvl="2"/>
            <a:r>
              <a:rPr lang="en-US" sz="2200" dirty="0" smtClean="0"/>
              <a:t>Graduate Faculty (Y/N)</a:t>
            </a:r>
          </a:p>
          <a:p>
            <a:pPr lvl="2"/>
            <a:r>
              <a:rPr lang="en-US" sz="2200" dirty="0" smtClean="0"/>
              <a:t>Coordinator’s Other Qualifications for Role (if terminal degree is not in area coordinated)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07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6858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3.7.1 Faculty Competence</a:t>
            </a:r>
            <a:endParaRPr lang="en-US" sz="3200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Institutional Assessment will provide the following into Credentials Module of Compliance Assist:</a:t>
            </a:r>
          </a:p>
          <a:p>
            <a:pPr lvl="1"/>
            <a:r>
              <a:rPr lang="en-US" sz="2800" dirty="0" smtClean="0"/>
              <a:t>Faculty Name and UFID</a:t>
            </a:r>
          </a:p>
          <a:p>
            <a:pPr marL="393192" lvl="1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Courses assigned as instructor of record to include course prefix, course number, course name and type of course (UG or G)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28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6858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3.7.1 Faculty Competence</a:t>
            </a:r>
            <a:endParaRPr lang="en-US" sz="3200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College responsibilities in Compliance Assist!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/>
            <a:r>
              <a:rPr lang="en-US" sz="2800" dirty="0" smtClean="0"/>
              <a:t>Verification of information loaded into system</a:t>
            </a:r>
          </a:p>
          <a:p>
            <a:pPr lvl="1"/>
            <a:r>
              <a:rPr lang="en-US" sz="2800" dirty="0" smtClean="0"/>
              <a:t>Section number for course assignments</a:t>
            </a:r>
          </a:p>
          <a:p>
            <a:pPr lvl="1"/>
            <a:r>
              <a:rPr lang="en-US" sz="2800" dirty="0" smtClean="0"/>
              <a:t>If no 1:1 match for terminal degree and course assignment(s), then provide name of certificate and institution where earned; and/or experience type and details of experience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8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6858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3.7.1 Faculty Competence</a:t>
            </a:r>
            <a:endParaRPr lang="en-US" sz="3200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Documentation Needed (Bold and Asterisk items required)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/>
            <a:r>
              <a:rPr lang="en-US" sz="2800" dirty="0" smtClean="0"/>
              <a:t>Brief CV, which should include the following:</a:t>
            </a:r>
          </a:p>
          <a:p>
            <a:pPr lvl="2"/>
            <a:r>
              <a:rPr lang="en-US" sz="2600" b="1" dirty="0" smtClean="0"/>
              <a:t>Faculty Member’s Name*</a:t>
            </a:r>
          </a:p>
          <a:p>
            <a:pPr lvl="2"/>
            <a:r>
              <a:rPr lang="en-US" sz="2600" b="1" dirty="0" smtClean="0"/>
              <a:t>Education*</a:t>
            </a:r>
          </a:p>
          <a:p>
            <a:pPr lvl="2"/>
            <a:r>
              <a:rPr lang="en-US" sz="2600" b="1" dirty="0" smtClean="0"/>
              <a:t>Academic Appointments</a:t>
            </a:r>
            <a:r>
              <a:rPr lang="en-US" sz="2600" dirty="0"/>
              <a:t>*</a:t>
            </a:r>
            <a:endParaRPr lang="en-US" sz="2600" dirty="0" smtClean="0"/>
          </a:p>
          <a:p>
            <a:pPr lvl="2"/>
            <a:r>
              <a:rPr lang="en-US" sz="2600" dirty="0" smtClean="0"/>
              <a:t>Work Experience, if not in academia</a:t>
            </a:r>
          </a:p>
          <a:p>
            <a:pPr lvl="2"/>
            <a:r>
              <a:rPr lang="en-US" sz="2600" dirty="0" smtClean="0"/>
              <a:t>Certifications, Experience and details, Professional Memberships and details, anything that justifies </a:t>
            </a:r>
            <a:r>
              <a:rPr lang="en-US" sz="2600" dirty="0" smtClean="0"/>
              <a:t>expertise</a:t>
            </a:r>
            <a:endParaRPr lang="en-US" sz="2600" dirty="0" smtClean="0"/>
          </a:p>
          <a:p>
            <a:pPr lvl="2"/>
            <a:endParaRPr lang="en-US" sz="2600" dirty="0" smtClean="0"/>
          </a:p>
          <a:p>
            <a:pPr lvl="1"/>
            <a:r>
              <a:rPr lang="en-US" sz="2800" b="1" dirty="0" smtClean="0"/>
              <a:t>Official Transcript*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51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FF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7525" name="Picture 5" descr="Monogram-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629400"/>
            <a:ext cx="381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685800"/>
          </a:xfrm>
          <a:prstGeom prst="rect">
            <a:avLst/>
          </a:prstGeom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 smtClean="0">
                <a:solidFill>
                  <a:srgbClr val="FF3300"/>
                </a:solidFill>
              </a:rPr>
              <a:t>3.7.1 Faculty Competence</a:t>
            </a:r>
            <a:endParaRPr lang="en-US" sz="3200" dirty="0">
              <a:solidFill>
                <a:srgbClr val="FF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CV Example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/>
            <a:r>
              <a:rPr lang="en-US" sz="2800" dirty="0" smtClean="0"/>
              <a:t>Bob Smith assigned to teach ACC 1000, Financial Accounting all sections</a:t>
            </a:r>
          </a:p>
          <a:p>
            <a:pPr lvl="1"/>
            <a:r>
              <a:rPr lang="en-US" sz="2800" dirty="0" smtClean="0"/>
              <a:t>His CV includes:</a:t>
            </a:r>
          </a:p>
          <a:p>
            <a:pPr lvl="2"/>
            <a:r>
              <a:rPr lang="en-US" sz="2600" dirty="0" smtClean="0"/>
              <a:t>Bob Smith</a:t>
            </a:r>
          </a:p>
          <a:p>
            <a:pPr lvl="2"/>
            <a:r>
              <a:rPr lang="en-US" sz="2600" dirty="0" smtClean="0"/>
              <a:t>Education</a:t>
            </a:r>
          </a:p>
          <a:p>
            <a:pPr lvl="3"/>
            <a:r>
              <a:rPr lang="en-US" sz="2400" dirty="0" smtClean="0"/>
              <a:t>BA, Mathematics, 1989</a:t>
            </a:r>
          </a:p>
          <a:p>
            <a:pPr lvl="3"/>
            <a:r>
              <a:rPr lang="en-US" sz="2400" dirty="0" smtClean="0"/>
              <a:t>MA, Accounting, 1995</a:t>
            </a:r>
          </a:p>
          <a:p>
            <a:pPr lvl="3"/>
            <a:r>
              <a:rPr lang="en-US" sz="2400" dirty="0" smtClean="0"/>
              <a:t>PhD, Accounting, 2001</a:t>
            </a:r>
          </a:p>
          <a:p>
            <a:pPr lvl="2"/>
            <a:r>
              <a:rPr lang="en-US" sz="2600" dirty="0" smtClean="0"/>
              <a:t>Academic Appointment</a:t>
            </a:r>
          </a:p>
          <a:p>
            <a:pPr lvl="3"/>
            <a:r>
              <a:rPr lang="en-US" sz="2400" dirty="0" smtClean="0"/>
              <a:t>2005-current – Associate Professor in Fisher School of Accounting</a:t>
            </a:r>
          </a:p>
          <a:p>
            <a:pPr lvl="3"/>
            <a:r>
              <a:rPr lang="en-US" sz="2400" dirty="0" smtClean="0"/>
              <a:t>2001-2005 – Assistant Professor in Fisher School of Accounting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17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000FF"/>
      </a:accent1>
      <a:accent2>
        <a:srgbClr val="FF0000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00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2999</TotalTime>
  <Words>486</Words>
  <Application>Microsoft Office PowerPoint</Application>
  <PresentationFormat>On-screen Show (4:3)</PresentationFormat>
  <Paragraphs>99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PowerPoint Presentation</vt:lpstr>
      <vt:lpstr>Today’s 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Upcoming Meetings </vt:lpstr>
      <vt:lpstr>Upcoming Meetings </vt:lpstr>
      <vt:lpstr>Questions and General Discussion</vt:lpstr>
    </vt:vector>
  </TitlesOfParts>
  <Company>Finance and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Create The Next Great Website!</dc:title>
  <dc:creator>danwill</dc:creator>
  <cp:lastModifiedBy>cll</cp:lastModifiedBy>
  <cp:revision>122</cp:revision>
  <cp:lastPrinted>2012-07-16T17:51:54Z</cp:lastPrinted>
  <dcterms:created xsi:type="dcterms:W3CDTF">2007-03-21T12:12:53Z</dcterms:created>
  <dcterms:modified xsi:type="dcterms:W3CDTF">2012-07-18T14:55:31Z</dcterms:modified>
</cp:coreProperties>
</file>