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3" r:id="rId5"/>
    <p:sldId id="264" r:id="rId6"/>
    <p:sldId id="265"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20045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84170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63547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372792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6026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052368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615484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68545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417680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B0B27-26AB-4184-9256-A419F45E9961}"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401980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4B0B27-26AB-4184-9256-A419F45E9961}"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85982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4B0B27-26AB-4184-9256-A419F45E9961}" type="datetimeFigureOut">
              <a:rPr lang="en-US" smtClean="0"/>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107366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4B0B27-26AB-4184-9256-A419F45E9961}"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284432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B0B27-26AB-4184-9256-A419F45E9961}" type="datetimeFigureOut">
              <a:rPr lang="en-US" smtClean="0"/>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147212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4B0B27-26AB-4184-9256-A419F45E9961}"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138782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54B0B27-26AB-4184-9256-A419F45E9961}"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E91AF-9F0E-49CB-8F82-3C6B34677B34}" type="slidenum">
              <a:rPr lang="en-US" smtClean="0"/>
              <a:t>‹#›</a:t>
            </a:fld>
            <a:endParaRPr lang="en-US"/>
          </a:p>
        </p:txBody>
      </p:sp>
    </p:spTree>
    <p:extLst>
      <p:ext uri="{BB962C8B-B14F-4D97-AF65-F5344CB8AC3E}">
        <p14:creationId xmlns:p14="http://schemas.microsoft.com/office/powerpoint/2010/main" val="424843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4B0B27-26AB-4184-9256-A419F45E9961}" type="datetimeFigureOut">
              <a:rPr lang="en-US" smtClean="0"/>
              <a:t>11/22/2017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BE91AF-9F0E-49CB-8F82-3C6B34677B34}" type="slidenum">
              <a:rPr lang="en-US" smtClean="0"/>
              <a:t>‹#›</a:t>
            </a:fld>
            <a:endParaRPr lang="en-US"/>
          </a:p>
        </p:txBody>
      </p:sp>
    </p:spTree>
    <p:extLst>
      <p:ext uri="{BB962C8B-B14F-4D97-AF65-F5344CB8AC3E}">
        <p14:creationId xmlns:p14="http://schemas.microsoft.com/office/powerpoint/2010/main" val="196637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Education Assessment Subcommittee Report</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400" dirty="0" smtClean="0"/>
              <a:t>Edits to Student Outcomes</a:t>
            </a:r>
          </a:p>
          <a:p>
            <a:pPr marL="514350" indent="-514350">
              <a:buFont typeface="+mj-lt"/>
              <a:buAutoNum type="arabicPeriod"/>
            </a:pPr>
            <a:r>
              <a:rPr lang="en-US" sz="2400" dirty="0" smtClean="0"/>
              <a:t>Add classes to general education assessment for a more comprehensive reporting</a:t>
            </a:r>
          </a:p>
          <a:p>
            <a:pPr marL="514350" indent="-514350">
              <a:buFont typeface="+mj-lt"/>
              <a:buAutoNum type="arabicPeriod"/>
            </a:pPr>
            <a:r>
              <a:rPr lang="en-US" sz="2400" dirty="0" smtClean="0"/>
              <a:t>Review process by content faculty</a:t>
            </a:r>
          </a:p>
          <a:p>
            <a:pPr marL="514350" indent="-514350">
              <a:buFont typeface="+mj-lt"/>
              <a:buAutoNum type="arabicPeriod"/>
            </a:pPr>
            <a:r>
              <a:rPr lang="en-US" sz="2400" dirty="0" smtClean="0"/>
              <a:t>Proposed uses of the visualization data by level of data reported</a:t>
            </a:r>
          </a:p>
          <a:p>
            <a:pPr marL="514350" indent="-514350">
              <a:buFont typeface="+mj-lt"/>
              <a:buAutoNum type="arabicPeriod"/>
            </a:pPr>
            <a:r>
              <a:rPr lang="en-US" sz="2400" dirty="0" smtClean="0"/>
              <a:t>Document on using visualization data reports for faculty</a:t>
            </a:r>
          </a:p>
          <a:p>
            <a:pPr marL="514350" indent="-514350">
              <a:buFont typeface="+mj-lt"/>
              <a:buAutoNum type="arabicPeriod"/>
            </a:pPr>
            <a:r>
              <a:rPr lang="en-US" sz="2400" dirty="0" smtClean="0"/>
              <a:t>Minimum sample size for reporting aggregate data in visualization </a:t>
            </a:r>
            <a:endParaRPr lang="en-US" sz="2400" dirty="0"/>
          </a:p>
        </p:txBody>
      </p:sp>
    </p:spTree>
    <p:extLst>
      <p:ext uri="{BB962C8B-B14F-4D97-AF65-F5344CB8AC3E}">
        <p14:creationId xmlns:p14="http://schemas.microsoft.com/office/powerpoint/2010/main" val="131425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079159051"/>
              </p:ext>
            </p:extLst>
          </p:nvPr>
        </p:nvGraphicFramePr>
        <p:xfrm>
          <a:off x="1012854" y="422593"/>
          <a:ext cx="4324350" cy="5418137"/>
        </p:xfrm>
        <a:graphic>
          <a:graphicData uri="http://schemas.openxmlformats.org/presentationml/2006/ole">
            <mc:AlternateContent xmlns:mc="http://schemas.openxmlformats.org/markup-compatibility/2006">
              <mc:Choice xmlns:v="urn:schemas-microsoft-com:vml" Requires="v">
                <p:oleObj spid="_x0000_s1030" name="Worksheet" r:id="rId3" imgW="9534398" imgH="11944389" progId="Excel.Sheet.12">
                  <p:embed/>
                </p:oleObj>
              </mc:Choice>
              <mc:Fallback>
                <p:oleObj name="Worksheet" r:id="rId3" imgW="9534398" imgH="11944389" progId="Excel.Sheet.12">
                  <p:embed/>
                  <p:pic>
                    <p:nvPicPr>
                      <p:cNvPr id="4" name="Object 3"/>
                      <p:cNvPicPr/>
                      <p:nvPr/>
                    </p:nvPicPr>
                    <p:blipFill>
                      <a:blip r:embed="rId4"/>
                      <a:stretch>
                        <a:fillRect/>
                      </a:stretch>
                    </p:blipFill>
                    <p:spPr>
                      <a:xfrm>
                        <a:off x="1012854" y="422593"/>
                        <a:ext cx="4324350" cy="5418137"/>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479619569"/>
              </p:ext>
            </p:extLst>
          </p:nvPr>
        </p:nvGraphicFramePr>
        <p:xfrm>
          <a:off x="6992938" y="422593"/>
          <a:ext cx="4005262" cy="5418137"/>
        </p:xfrm>
        <a:graphic>
          <a:graphicData uri="http://schemas.openxmlformats.org/presentationml/2006/ole">
            <mc:AlternateContent xmlns:mc="http://schemas.openxmlformats.org/markup-compatibility/2006">
              <mc:Choice xmlns:v="urn:schemas-microsoft-com:vml" Requires="v">
                <p:oleObj spid="_x0000_s1031" name="Worksheet" r:id="rId5" imgW="9534398" imgH="12896979" progId="Excel.Sheet.12">
                  <p:embed/>
                </p:oleObj>
              </mc:Choice>
              <mc:Fallback>
                <p:oleObj name="Worksheet" r:id="rId5" imgW="9534398" imgH="12896979" progId="Excel.Sheet.12">
                  <p:embed/>
                  <p:pic>
                    <p:nvPicPr>
                      <p:cNvPr id="0" name=""/>
                      <p:cNvPicPr/>
                      <p:nvPr/>
                    </p:nvPicPr>
                    <p:blipFill>
                      <a:blip r:embed="rId6"/>
                      <a:stretch>
                        <a:fillRect/>
                      </a:stretch>
                    </p:blipFill>
                    <p:spPr>
                      <a:xfrm>
                        <a:off x="6992938" y="422593"/>
                        <a:ext cx="4005262" cy="5418137"/>
                      </a:xfrm>
                      <a:prstGeom prst="rect">
                        <a:avLst/>
                      </a:prstGeom>
                    </p:spPr>
                  </p:pic>
                </p:oleObj>
              </mc:Fallback>
            </mc:AlternateContent>
          </a:graphicData>
        </a:graphic>
      </p:graphicFrame>
    </p:spTree>
    <p:extLst>
      <p:ext uri="{BB962C8B-B14F-4D97-AF65-F5344CB8AC3E}">
        <p14:creationId xmlns:p14="http://schemas.microsoft.com/office/powerpoint/2010/main" val="3103084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8604297"/>
              </p:ext>
            </p:extLst>
          </p:nvPr>
        </p:nvGraphicFramePr>
        <p:xfrm>
          <a:off x="548641" y="232756"/>
          <a:ext cx="5555828" cy="6444738"/>
        </p:xfrm>
        <a:graphic>
          <a:graphicData uri="http://schemas.openxmlformats.org/drawingml/2006/table">
            <a:tbl>
              <a:tblPr>
                <a:tableStyleId>{5C22544A-7EE6-4342-B048-85BDC9FD1C3A}</a:tableStyleId>
              </a:tblPr>
              <a:tblGrid>
                <a:gridCol w="1388957">
                  <a:extLst>
                    <a:ext uri="{9D8B030D-6E8A-4147-A177-3AD203B41FA5}">
                      <a16:colId xmlns:a16="http://schemas.microsoft.com/office/drawing/2014/main" val="2585558194"/>
                    </a:ext>
                  </a:extLst>
                </a:gridCol>
                <a:gridCol w="1388957">
                  <a:extLst>
                    <a:ext uri="{9D8B030D-6E8A-4147-A177-3AD203B41FA5}">
                      <a16:colId xmlns:a16="http://schemas.microsoft.com/office/drawing/2014/main" val="554467274"/>
                    </a:ext>
                  </a:extLst>
                </a:gridCol>
                <a:gridCol w="1388957">
                  <a:extLst>
                    <a:ext uri="{9D8B030D-6E8A-4147-A177-3AD203B41FA5}">
                      <a16:colId xmlns:a16="http://schemas.microsoft.com/office/drawing/2014/main" val="1933184921"/>
                    </a:ext>
                  </a:extLst>
                </a:gridCol>
                <a:gridCol w="1388957">
                  <a:extLst>
                    <a:ext uri="{9D8B030D-6E8A-4147-A177-3AD203B41FA5}">
                      <a16:colId xmlns:a16="http://schemas.microsoft.com/office/drawing/2014/main" val="2327608225"/>
                    </a:ext>
                  </a:extLst>
                </a:gridCol>
              </a:tblGrid>
              <a:tr h="210641">
                <a:tc>
                  <a:txBody>
                    <a:bodyPr/>
                    <a:lstStyle/>
                    <a:p>
                      <a:pPr algn="l" fontAlgn="ctr"/>
                      <a:r>
                        <a:rPr lang="en-US" sz="1000" u="none" strike="noStrike">
                          <a:effectLst/>
                        </a:rPr>
                        <a:t>Subject Area</a:t>
                      </a:r>
                      <a:endParaRPr lang="en-US" sz="1000" b="1"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effectLst/>
                        </a:rPr>
                        <a:t>Content</a:t>
                      </a:r>
                      <a:endParaRPr lang="en-US" sz="1000" b="1" i="0" u="none" strike="noStrike" dirty="0">
                        <a:solidFill>
                          <a:srgbClr val="333132"/>
                        </a:solidFill>
                        <a:effectLst/>
                        <a:latin typeface="Inherit"/>
                      </a:endParaRPr>
                    </a:p>
                  </a:txBody>
                  <a:tcPr marL="71857" marR="7984" marT="7984" marB="0" anchor="ctr"/>
                </a:tc>
                <a:tc>
                  <a:txBody>
                    <a:bodyPr/>
                    <a:lstStyle/>
                    <a:p>
                      <a:pPr algn="l" fontAlgn="ctr"/>
                      <a:r>
                        <a:rPr lang="en-US" sz="1000" u="none" strike="noStrike" dirty="0">
                          <a:effectLst/>
                        </a:rPr>
                        <a:t>Critical Thinking</a:t>
                      </a:r>
                      <a:endParaRPr lang="en-US" sz="1000" b="1" i="0" u="none" strike="noStrike" dirty="0">
                        <a:solidFill>
                          <a:srgbClr val="333132"/>
                        </a:solidFill>
                        <a:effectLst/>
                        <a:latin typeface="Inherit"/>
                      </a:endParaRPr>
                    </a:p>
                  </a:txBody>
                  <a:tcPr marL="71857" marR="7984" marT="7984" marB="0" anchor="ctr"/>
                </a:tc>
                <a:tc>
                  <a:txBody>
                    <a:bodyPr/>
                    <a:lstStyle/>
                    <a:p>
                      <a:pPr algn="l" fontAlgn="ctr"/>
                      <a:r>
                        <a:rPr lang="en-US" sz="1000" u="none" strike="noStrike">
                          <a:effectLst/>
                        </a:rPr>
                        <a:t>Communication</a:t>
                      </a:r>
                      <a:endParaRPr lang="en-US" sz="1000" b="1" i="0" u="none" strike="noStrike">
                        <a:solidFill>
                          <a:srgbClr val="333132"/>
                        </a:solidFill>
                        <a:effectLst/>
                        <a:latin typeface="Inherit"/>
                      </a:endParaRPr>
                    </a:p>
                  </a:txBody>
                  <a:tcPr marL="71857" marR="7984" marT="7984" marB="0" anchor="ctr"/>
                </a:tc>
                <a:extLst>
                  <a:ext uri="{0D108BD9-81ED-4DB2-BD59-A6C34878D82A}">
                    <a16:rowId xmlns:a16="http://schemas.microsoft.com/office/drawing/2014/main" val="1838624948"/>
                  </a:ext>
                </a:extLst>
              </a:tr>
              <a:tr h="1757833">
                <a:tc>
                  <a:txBody>
                    <a:bodyPr/>
                    <a:lstStyle/>
                    <a:p>
                      <a:pPr algn="l" fontAlgn="ctr"/>
                      <a:r>
                        <a:rPr lang="en-US" sz="1000" u="none" strike="noStrike">
                          <a:effectLst/>
                        </a:rPr>
                        <a:t>Composition*</a:t>
                      </a:r>
                      <a:endParaRPr lang="en-US" sz="1000" b="0"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Select and apply </a:t>
                      </a:r>
                      <a:r>
                        <a:rPr lang="en-US" sz="1000" u="none" strike="noStrike" dirty="0">
                          <a:effectLst/>
                        </a:rPr>
                        <a:t>writing process strategies, including how to discover a topic, how to develop and organize a text, and how to adapt writing style and format to different audiences, purposes, and context.</a:t>
                      </a:r>
                      <a:endParaRPr lang="en-US" sz="1000" b="0" i="0" u="none" strike="noStrike" dirty="0">
                        <a:solidFill>
                          <a:srgbClr val="333132"/>
                        </a:solidFill>
                        <a:effectLst/>
                        <a:latin typeface="Inherit"/>
                      </a:endParaRPr>
                    </a:p>
                  </a:txBody>
                  <a:tcPr marL="71857" marR="7984" marT="7984" marB="0" anchor="ctr"/>
                </a:tc>
                <a:tc>
                  <a:txBody>
                    <a:bodyPr/>
                    <a:lstStyle/>
                    <a:p>
                      <a:pPr algn="l" fontAlgn="ctr"/>
                      <a:r>
                        <a:rPr lang="en-US" sz="1000" u="none" strike="noStrike">
                          <a:effectLst/>
                        </a:rPr>
                        <a:t>Compare various genres of writing; critique complex texts in writing using thesis statements, valid claims, and persuasive evidence; and analyze texts for rhetorical competency.</a:t>
                      </a:r>
                      <a:endParaRPr lang="en-US" sz="1000" b="0"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effectLst/>
                        </a:rPr>
                        <a:t>Compose written texts for scholarly or professional purposes; communicate using accepted conventions of standard written English, and </a:t>
                      </a:r>
                      <a:r>
                        <a:rPr lang="en-US" sz="1000" u="none" strike="noStrike" dirty="0">
                          <a:solidFill>
                            <a:srgbClr val="FF0000"/>
                          </a:solidFill>
                          <a:effectLst/>
                        </a:rPr>
                        <a:t>apply</a:t>
                      </a:r>
                      <a:r>
                        <a:rPr lang="en-US" sz="1000" u="none" strike="noStrike" dirty="0">
                          <a:effectLst/>
                        </a:rPr>
                        <a:t> the techniques that produce effective texts.</a:t>
                      </a:r>
                      <a:endParaRPr lang="en-US" sz="1000" b="0" i="0" u="none" strike="noStrike" dirty="0">
                        <a:solidFill>
                          <a:srgbClr val="333132"/>
                        </a:solidFill>
                        <a:effectLst/>
                        <a:latin typeface="Inherit"/>
                      </a:endParaRPr>
                    </a:p>
                  </a:txBody>
                  <a:tcPr marL="71857" marR="7984" marT="7984" marB="0" anchor="ctr"/>
                </a:tc>
                <a:extLst>
                  <a:ext uri="{0D108BD9-81ED-4DB2-BD59-A6C34878D82A}">
                    <a16:rowId xmlns:a16="http://schemas.microsoft.com/office/drawing/2014/main" val="1791728685"/>
                  </a:ext>
                </a:extLst>
              </a:tr>
              <a:tr h="2487080">
                <a:tc>
                  <a:txBody>
                    <a:bodyPr/>
                    <a:lstStyle/>
                    <a:p>
                      <a:pPr algn="l" fontAlgn="ctr"/>
                      <a:r>
                        <a:rPr lang="en-US" sz="1000" u="none" strike="noStrike">
                          <a:effectLst/>
                        </a:rPr>
                        <a:t>Physical and Biological Sciences</a:t>
                      </a:r>
                      <a:endParaRPr lang="en-US" sz="1000" b="0"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Identify, describe, and explain the basic concepts, theories and terminology of natural science and the scientific method; the major scientific </a:t>
                      </a:r>
                      <a:r>
                        <a:rPr lang="en-US" sz="1000" u="none" strike="noStrike" dirty="0" smtClean="0">
                          <a:solidFill>
                            <a:srgbClr val="FF0000"/>
                          </a:solidFill>
                          <a:effectLst/>
                        </a:rPr>
                        <a:t>developments </a:t>
                      </a:r>
                      <a:r>
                        <a:rPr lang="en-US" sz="1000" u="none" strike="noStrike" dirty="0">
                          <a:solidFill>
                            <a:srgbClr val="FF0000"/>
                          </a:solidFill>
                          <a:effectLst/>
                        </a:rPr>
                        <a:t>and the impacts on society and the environment; and the relevant processes that govern biological and physical systems.</a:t>
                      </a:r>
                      <a:endParaRPr lang="en-US" sz="1000" b="0" i="0" u="none" strike="noStrike" dirty="0">
                        <a:solidFill>
                          <a:srgbClr val="FF0000"/>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Formulate empirically-testable hypotheses derived from the study of physical processes or living things;  apply logical reasoning skills effectively through scientific criticism and argument; and apply techniques of discovery and critical thinking effectively to solve experiments and to evaluate outcomes.</a:t>
                      </a:r>
                      <a:endParaRPr lang="en-US" sz="1000" b="0" i="0" u="none" strike="noStrike" dirty="0">
                        <a:solidFill>
                          <a:srgbClr val="FF0000"/>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Communicate scientific findings clearly and effectively using appropriate oral, written and/or graphic forms . </a:t>
                      </a:r>
                      <a:endParaRPr lang="en-US" sz="1000" b="0" i="0" u="none" strike="noStrike" dirty="0">
                        <a:solidFill>
                          <a:srgbClr val="FF0000"/>
                        </a:solidFill>
                        <a:effectLst/>
                        <a:latin typeface="Inherit"/>
                      </a:endParaRPr>
                    </a:p>
                  </a:txBody>
                  <a:tcPr marL="71857" marR="7984" marT="7984" marB="0" anchor="ctr"/>
                </a:tc>
                <a:extLst>
                  <a:ext uri="{0D108BD9-81ED-4DB2-BD59-A6C34878D82A}">
                    <a16:rowId xmlns:a16="http://schemas.microsoft.com/office/drawing/2014/main" val="3292682938"/>
                  </a:ext>
                </a:extLst>
              </a:tr>
              <a:tr h="1903683">
                <a:tc>
                  <a:txBody>
                    <a:bodyPr/>
                    <a:lstStyle/>
                    <a:p>
                      <a:pPr algn="l" fontAlgn="ctr"/>
                      <a:r>
                        <a:rPr lang="en-US" sz="1000" u="none" strike="noStrike">
                          <a:effectLst/>
                        </a:rPr>
                        <a:t>Social and Behavioral Sciences</a:t>
                      </a:r>
                      <a:endParaRPr lang="en-US" sz="1000" b="0"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Identify, describe, and explain key themes, principles, and terminology; the history, theory and/or appropriate methodologies used; and social institutions, structures and processes.</a:t>
                      </a:r>
                      <a:endParaRPr lang="en-US" sz="1000" b="0" i="0" u="none" strike="noStrike" dirty="0">
                        <a:solidFill>
                          <a:srgbClr val="FF0000"/>
                        </a:solidFill>
                        <a:effectLst/>
                        <a:latin typeface="Inherit"/>
                      </a:endParaRPr>
                    </a:p>
                  </a:txBody>
                  <a:tcPr marL="71857" marR="7984" marT="7984" marB="0" anchor="ctr"/>
                </a:tc>
                <a:tc>
                  <a:txBody>
                    <a:bodyPr/>
                    <a:lstStyle/>
                    <a:p>
                      <a:pPr algn="l" fontAlgn="ctr"/>
                      <a:r>
                        <a:rPr lang="en-US" sz="1000" u="none" strike="noStrike">
                          <a:effectLst/>
                        </a:rPr>
                        <a:t>Apply formal and informal qualitative and/or quantitative analysis effectively to examine the processes and means by which individuals make personal and group decisions and assess and analyze ethical perspectives in individual and societal decisions.</a:t>
                      </a:r>
                      <a:endParaRPr lang="en-US" sz="1000" b="0" i="0" u="none" strike="noStrike">
                        <a:solidFill>
                          <a:srgbClr val="333132"/>
                        </a:solidFill>
                        <a:effectLst/>
                        <a:latin typeface="Inherit"/>
                      </a:endParaRPr>
                    </a:p>
                  </a:txBody>
                  <a:tcPr marL="71857" marR="7984" marT="7984" marB="0" anchor="ctr"/>
                </a:tc>
                <a:tc>
                  <a:txBody>
                    <a:bodyPr/>
                    <a:lstStyle/>
                    <a:p>
                      <a:pPr algn="l" fontAlgn="ctr"/>
                      <a:r>
                        <a:rPr lang="en-US" sz="1000" u="none" strike="noStrike" dirty="0">
                          <a:solidFill>
                            <a:srgbClr val="FF0000"/>
                          </a:solidFill>
                          <a:effectLst/>
                        </a:rPr>
                        <a:t>Communicate knowledge, thoughts and reasoning clearly and effectively in </a:t>
                      </a:r>
                      <a:r>
                        <a:rPr lang="en-US" sz="1000" u="none" strike="noStrike" dirty="0" smtClean="0">
                          <a:solidFill>
                            <a:srgbClr val="FF0000"/>
                          </a:solidFill>
                          <a:effectLst/>
                        </a:rPr>
                        <a:t>appropriate </a:t>
                      </a:r>
                      <a:r>
                        <a:rPr lang="en-US" sz="1000" u="none" strike="noStrike" dirty="0">
                          <a:solidFill>
                            <a:srgbClr val="FF0000"/>
                          </a:solidFill>
                          <a:effectLst/>
                        </a:rPr>
                        <a:t>forms, individually and in groups</a:t>
                      </a:r>
                      <a:r>
                        <a:rPr lang="en-US" sz="1000" u="none" strike="noStrike" dirty="0">
                          <a:effectLst/>
                        </a:rPr>
                        <a:t>.</a:t>
                      </a:r>
                      <a:endParaRPr lang="en-US" sz="1000" b="0" i="0" u="none" strike="noStrike" dirty="0">
                        <a:solidFill>
                          <a:srgbClr val="FF0000"/>
                        </a:solidFill>
                        <a:effectLst/>
                        <a:latin typeface="Inherit"/>
                      </a:endParaRPr>
                    </a:p>
                  </a:txBody>
                  <a:tcPr marL="71857" marR="7984" marT="7984" marB="0" anchor="ctr"/>
                </a:tc>
                <a:extLst>
                  <a:ext uri="{0D108BD9-81ED-4DB2-BD59-A6C34878D82A}">
                    <a16:rowId xmlns:a16="http://schemas.microsoft.com/office/drawing/2014/main" val="66071652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38377570"/>
              </p:ext>
            </p:extLst>
          </p:nvPr>
        </p:nvGraphicFramePr>
        <p:xfrm>
          <a:off x="6493933" y="491069"/>
          <a:ext cx="5325536" cy="5825065"/>
        </p:xfrm>
        <a:graphic>
          <a:graphicData uri="http://schemas.openxmlformats.org/drawingml/2006/table">
            <a:tbl>
              <a:tblPr>
                <a:tableStyleId>{5C22544A-7EE6-4342-B048-85BDC9FD1C3A}</a:tableStyleId>
              </a:tblPr>
              <a:tblGrid>
                <a:gridCol w="1331384">
                  <a:extLst>
                    <a:ext uri="{9D8B030D-6E8A-4147-A177-3AD203B41FA5}">
                      <a16:colId xmlns:a16="http://schemas.microsoft.com/office/drawing/2014/main" val="2285336096"/>
                    </a:ext>
                  </a:extLst>
                </a:gridCol>
                <a:gridCol w="1331384">
                  <a:extLst>
                    <a:ext uri="{9D8B030D-6E8A-4147-A177-3AD203B41FA5}">
                      <a16:colId xmlns:a16="http://schemas.microsoft.com/office/drawing/2014/main" val="291288436"/>
                    </a:ext>
                  </a:extLst>
                </a:gridCol>
                <a:gridCol w="1331384">
                  <a:extLst>
                    <a:ext uri="{9D8B030D-6E8A-4147-A177-3AD203B41FA5}">
                      <a16:colId xmlns:a16="http://schemas.microsoft.com/office/drawing/2014/main" val="3079627542"/>
                    </a:ext>
                  </a:extLst>
                </a:gridCol>
                <a:gridCol w="1331384">
                  <a:extLst>
                    <a:ext uri="{9D8B030D-6E8A-4147-A177-3AD203B41FA5}">
                      <a16:colId xmlns:a16="http://schemas.microsoft.com/office/drawing/2014/main" val="2473838298"/>
                    </a:ext>
                  </a:extLst>
                </a:gridCol>
              </a:tblGrid>
              <a:tr h="185452">
                <a:tc>
                  <a:txBody>
                    <a:bodyPr/>
                    <a:lstStyle/>
                    <a:p>
                      <a:pPr algn="l" fontAlgn="ctr"/>
                      <a:r>
                        <a:rPr lang="en-US" sz="800" u="none" strike="noStrike">
                          <a:solidFill>
                            <a:schemeClr val="tx1"/>
                          </a:solidFill>
                          <a:effectLst/>
                        </a:rPr>
                        <a:t>Subject Area</a:t>
                      </a:r>
                      <a:endParaRPr lang="en-US" sz="800" b="1" i="0" u="none" strike="noStrike">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Content</a:t>
                      </a:r>
                      <a:endParaRPr lang="en-US" sz="800" b="1" i="0" u="none" strike="noStrike">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Critical Thinking</a:t>
                      </a:r>
                      <a:endParaRPr lang="en-US" sz="800" b="1" i="0" u="none" strike="noStrike">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Communication</a:t>
                      </a:r>
                      <a:endParaRPr lang="en-US" sz="800" b="1" i="0" u="none" strike="noStrike">
                        <a:solidFill>
                          <a:schemeClr val="tx1"/>
                        </a:solidFill>
                        <a:effectLst/>
                        <a:latin typeface="Inherit"/>
                      </a:endParaRPr>
                    </a:p>
                  </a:txBody>
                  <a:tcPr marL="60716" marR="6746" marT="6746" marB="0" anchor="ctr"/>
                </a:tc>
                <a:extLst>
                  <a:ext uri="{0D108BD9-81ED-4DB2-BD59-A6C34878D82A}">
                    <a16:rowId xmlns:a16="http://schemas.microsoft.com/office/drawing/2014/main" val="2521408590"/>
                  </a:ext>
                </a:extLst>
              </a:tr>
              <a:tr h="1357171">
                <a:tc>
                  <a:txBody>
                    <a:bodyPr/>
                    <a:lstStyle/>
                    <a:p>
                      <a:pPr algn="l" fontAlgn="ctr"/>
                      <a:r>
                        <a:rPr lang="en-US" sz="800" u="none" strike="noStrike" dirty="0">
                          <a:solidFill>
                            <a:schemeClr val="tx1"/>
                          </a:solidFill>
                          <a:effectLst/>
                        </a:rPr>
                        <a:t>Composition*</a:t>
                      </a:r>
                      <a:endParaRPr lang="en-US" sz="800" b="0" i="0" u="none" strike="noStrike" dirty="0">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Understand and demonstrate writing process strategies, including how to discover a topic, how to develop and organize a text, and how to adapt writing style and format to different audiences, purposes, and context.</a:t>
                      </a:r>
                      <a:endParaRPr lang="en-US" sz="800" b="0" i="0" u="none" strike="noStrike" dirty="0">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Compare various genres of writing. Critique complex texts in writing using thesis statements, valid claims, and persuasive evidence.  Analyze texts for rhetorical competency.</a:t>
                      </a:r>
                      <a:endParaRPr lang="en-US" sz="800" b="0" i="0" u="none" strike="noStrike">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Compose written texts for scholarly or professional purposes. Communicate using accepted conventions of standard written English and applying the techniques that produce effective texts.</a:t>
                      </a:r>
                      <a:endParaRPr lang="en-US" sz="800" b="0" i="0" u="none" strike="noStrike" dirty="0">
                        <a:solidFill>
                          <a:schemeClr val="tx1"/>
                        </a:solidFill>
                        <a:effectLst/>
                        <a:latin typeface="Inherit"/>
                      </a:endParaRPr>
                    </a:p>
                  </a:txBody>
                  <a:tcPr marL="60716" marR="6746" marT="6746" marB="0" anchor="ctr"/>
                </a:tc>
                <a:extLst>
                  <a:ext uri="{0D108BD9-81ED-4DB2-BD59-A6C34878D82A}">
                    <a16:rowId xmlns:a16="http://schemas.microsoft.com/office/drawing/2014/main" val="917115472"/>
                  </a:ext>
                </a:extLst>
              </a:tr>
              <a:tr h="2445905">
                <a:tc>
                  <a:txBody>
                    <a:bodyPr/>
                    <a:lstStyle/>
                    <a:p>
                      <a:pPr algn="l" fontAlgn="ctr"/>
                      <a:r>
                        <a:rPr lang="en-US" sz="800" u="none" strike="noStrike" dirty="0">
                          <a:solidFill>
                            <a:schemeClr val="tx1"/>
                          </a:solidFill>
                          <a:effectLst/>
                        </a:rPr>
                        <a:t>Physical and Biological Sciences</a:t>
                      </a:r>
                      <a:endParaRPr lang="en-US" sz="800" b="0" i="0" u="none" strike="noStrike" dirty="0">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Identify, describe, and explain the basic concepts, theories and terminology of natural science and the scientific method within the  subject area. Identify, describe, and explain the major scientific developments within the subject area and the impacts on society and the environment. Identify, describe, and explain relevant processes that govern biological and physical systems within the subject area.</a:t>
                      </a:r>
                      <a:endParaRPr lang="en-US" sz="800" b="0" i="0" u="none" strike="noStrike" dirty="0">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Formulate empirically-testable hypotheses derived from the study of physical processes or living things within the subject area. Apply logical reasoning skills effectively through scientific criticism and argument within the subject area. Apply techniques of discovery and critical thinking effectively to solve experiments and to evaluate outcomes</a:t>
                      </a:r>
                      <a:endParaRPr lang="en-US" sz="800" b="0" i="0" u="none" strike="noStrike" dirty="0">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Communicate scientific findings clearly and effectively using oral, written and/or graphic forms. Write effectively in several forms, such as research papers and laboratory reports.</a:t>
                      </a:r>
                      <a:endParaRPr lang="en-US" sz="800" b="0" i="0" u="none" strike="noStrike" dirty="0">
                        <a:solidFill>
                          <a:schemeClr val="tx1"/>
                        </a:solidFill>
                        <a:effectLst/>
                        <a:latin typeface="Inherit"/>
                      </a:endParaRPr>
                    </a:p>
                  </a:txBody>
                  <a:tcPr marL="60716" marR="6746" marT="6746" marB="0" anchor="ctr"/>
                </a:tc>
                <a:extLst>
                  <a:ext uri="{0D108BD9-81ED-4DB2-BD59-A6C34878D82A}">
                    <a16:rowId xmlns:a16="http://schemas.microsoft.com/office/drawing/2014/main" val="3239406508"/>
                  </a:ext>
                </a:extLst>
              </a:tr>
              <a:tr h="1836537">
                <a:tc>
                  <a:txBody>
                    <a:bodyPr/>
                    <a:lstStyle/>
                    <a:p>
                      <a:pPr algn="l" fontAlgn="ctr"/>
                      <a:r>
                        <a:rPr lang="en-US" sz="800" u="none" strike="noStrike">
                          <a:solidFill>
                            <a:schemeClr val="tx1"/>
                          </a:solidFill>
                          <a:effectLst/>
                        </a:rPr>
                        <a:t>Social and Behavioral Sciences</a:t>
                      </a:r>
                      <a:endParaRPr lang="en-US" sz="800" b="0" i="0" u="none" strike="noStrike">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Identify, describe, and explain key themes, principles, and terminology within the subject area. Identify, describe, and explain the history, theory and/or methodologies used within the subject area. Identify, describe and explain social institutions, structures and processes within the subject area.</a:t>
                      </a:r>
                      <a:endParaRPr lang="en-US" sz="800" b="0" i="0" u="none" strike="noStrike">
                        <a:solidFill>
                          <a:schemeClr val="tx1"/>
                        </a:solidFill>
                        <a:effectLst/>
                        <a:latin typeface="Inherit"/>
                      </a:endParaRPr>
                    </a:p>
                  </a:txBody>
                  <a:tcPr marL="60716" marR="6746" marT="6746" marB="0" anchor="ctr"/>
                </a:tc>
                <a:tc>
                  <a:txBody>
                    <a:bodyPr/>
                    <a:lstStyle/>
                    <a:p>
                      <a:pPr algn="l" fontAlgn="ctr"/>
                      <a:r>
                        <a:rPr lang="en-US" sz="800" u="none" strike="noStrike">
                          <a:solidFill>
                            <a:schemeClr val="tx1"/>
                          </a:solidFill>
                          <a:effectLst/>
                        </a:rPr>
                        <a:t>Apply formal and informal qualitative and/or quantitative analysis effectively to examine the processes and means by which individuals make personal and group decisions. Assess and analyze ethical perspectives in individual and societal decisions.</a:t>
                      </a:r>
                      <a:endParaRPr lang="en-US" sz="800" b="0" i="0" u="none" strike="noStrike">
                        <a:solidFill>
                          <a:schemeClr val="tx1"/>
                        </a:solidFill>
                        <a:effectLst/>
                        <a:latin typeface="Inherit"/>
                      </a:endParaRPr>
                    </a:p>
                  </a:txBody>
                  <a:tcPr marL="60716" marR="6746" marT="6746" marB="0" anchor="ctr"/>
                </a:tc>
                <a:tc>
                  <a:txBody>
                    <a:bodyPr/>
                    <a:lstStyle/>
                    <a:p>
                      <a:pPr algn="l" fontAlgn="ctr"/>
                      <a:r>
                        <a:rPr lang="en-US" sz="800" u="none" strike="noStrike" dirty="0">
                          <a:solidFill>
                            <a:schemeClr val="tx1"/>
                          </a:solidFill>
                          <a:effectLst/>
                        </a:rPr>
                        <a:t>Communicate knowledge, thoughts and reasoning clearly and effectively in forms appropriate to the subject area, individually and in groups.</a:t>
                      </a:r>
                      <a:endParaRPr lang="en-US" sz="800" b="0" i="0" u="none" strike="noStrike" dirty="0">
                        <a:solidFill>
                          <a:schemeClr val="tx1"/>
                        </a:solidFill>
                        <a:effectLst/>
                        <a:latin typeface="Inherit"/>
                      </a:endParaRPr>
                    </a:p>
                  </a:txBody>
                  <a:tcPr marL="60716" marR="6746" marT="6746" marB="0" anchor="ctr"/>
                </a:tc>
                <a:extLst>
                  <a:ext uri="{0D108BD9-81ED-4DB2-BD59-A6C34878D82A}">
                    <a16:rowId xmlns:a16="http://schemas.microsoft.com/office/drawing/2014/main" val="1098734851"/>
                  </a:ext>
                </a:extLst>
              </a:tr>
            </a:tbl>
          </a:graphicData>
        </a:graphic>
      </p:graphicFrame>
    </p:spTree>
    <p:extLst>
      <p:ext uri="{BB962C8B-B14F-4D97-AF65-F5344CB8AC3E}">
        <p14:creationId xmlns:p14="http://schemas.microsoft.com/office/powerpoint/2010/main" val="38443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courses for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6967117"/>
              </p:ext>
            </p:extLst>
          </p:nvPr>
        </p:nvGraphicFramePr>
        <p:xfrm>
          <a:off x="677863" y="1221974"/>
          <a:ext cx="8596312" cy="5599743"/>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599215242"/>
                    </a:ext>
                  </a:extLst>
                </a:gridCol>
                <a:gridCol w="4298156">
                  <a:extLst>
                    <a:ext uri="{9D8B030D-6E8A-4147-A177-3AD203B41FA5}">
                      <a16:colId xmlns:a16="http://schemas.microsoft.com/office/drawing/2014/main" val="3559337230"/>
                    </a:ext>
                  </a:extLst>
                </a:gridCol>
              </a:tblGrid>
              <a:tr h="301369">
                <a:tc>
                  <a:txBody>
                    <a:bodyPr/>
                    <a:lstStyle/>
                    <a:p>
                      <a:r>
                        <a:rPr lang="en-US" dirty="0" smtClean="0"/>
                        <a:t>Subject Area</a:t>
                      </a:r>
                      <a:endParaRPr lang="en-US" dirty="0"/>
                    </a:p>
                  </a:txBody>
                  <a:tcPr marL="74751" marR="74751"/>
                </a:tc>
                <a:tc>
                  <a:txBody>
                    <a:bodyPr/>
                    <a:lstStyle/>
                    <a:p>
                      <a:r>
                        <a:rPr lang="en-US" dirty="0" smtClean="0"/>
                        <a:t>Course(s)</a:t>
                      </a:r>
                      <a:endParaRPr lang="en-US" dirty="0"/>
                    </a:p>
                  </a:txBody>
                  <a:tcPr marL="74751" marR="74751"/>
                </a:tc>
                <a:extLst>
                  <a:ext uri="{0D108BD9-81ED-4DB2-BD59-A6C34878D82A}">
                    <a16:rowId xmlns:a16="http://schemas.microsoft.com/office/drawing/2014/main" val="2182213414"/>
                  </a:ext>
                </a:extLst>
              </a:tr>
              <a:tr h="527396">
                <a:tc>
                  <a:txBody>
                    <a:bodyPr/>
                    <a:lstStyle/>
                    <a:p>
                      <a:r>
                        <a:rPr lang="en-US" dirty="0" smtClean="0"/>
                        <a:t>Humanities</a:t>
                      </a:r>
                      <a:endParaRPr lang="en-US" dirty="0"/>
                    </a:p>
                  </a:txBody>
                  <a:tcPr marL="74751" marR="74751"/>
                </a:tc>
                <a:tc>
                  <a:txBody>
                    <a:bodyPr/>
                    <a:lstStyle/>
                    <a:p>
                      <a:r>
                        <a:rPr lang="en-US" dirty="0" smtClean="0"/>
                        <a:t>ARH2000*    Art Appreciation</a:t>
                      </a:r>
                    </a:p>
                    <a:p>
                      <a:r>
                        <a:rPr lang="en-US" dirty="0" smtClean="0"/>
                        <a:t>IUF10000      Good Life</a:t>
                      </a:r>
                      <a:endParaRPr lang="en-US" dirty="0"/>
                    </a:p>
                  </a:txBody>
                  <a:tcPr marL="74751" marR="74751"/>
                </a:tc>
                <a:extLst>
                  <a:ext uri="{0D108BD9-81ED-4DB2-BD59-A6C34878D82A}">
                    <a16:rowId xmlns:a16="http://schemas.microsoft.com/office/drawing/2014/main" val="1354733404"/>
                  </a:ext>
                </a:extLst>
              </a:tr>
              <a:tr h="527396">
                <a:tc>
                  <a:txBody>
                    <a:bodyPr/>
                    <a:lstStyle/>
                    <a:p>
                      <a:r>
                        <a:rPr lang="en-US" dirty="0" smtClean="0"/>
                        <a:t>Mathematics</a:t>
                      </a:r>
                      <a:endParaRPr lang="en-US" dirty="0"/>
                    </a:p>
                  </a:txBody>
                  <a:tcPr marL="74751" marR="74751"/>
                </a:tc>
                <a:tc>
                  <a:txBody>
                    <a:bodyPr/>
                    <a:lstStyle/>
                    <a:p>
                      <a:r>
                        <a:rPr lang="en-US" dirty="0" smtClean="0"/>
                        <a:t>MAC2311      Analytic Geometry &amp; Calculus</a:t>
                      </a:r>
                      <a:endParaRPr lang="en-US" dirty="0"/>
                    </a:p>
                  </a:txBody>
                  <a:tcPr marL="74751" marR="74751"/>
                </a:tc>
                <a:extLst>
                  <a:ext uri="{0D108BD9-81ED-4DB2-BD59-A6C34878D82A}">
                    <a16:rowId xmlns:a16="http://schemas.microsoft.com/office/drawing/2014/main" val="576683984"/>
                  </a:ext>
                </a:extLst>
              </a:tr>
              <a:tr h="527396">
                <a:tc>
                  <a:txBody>
                    <a:bodyPr/>
                    <a:lstStyle/>
                    <a:p>
                      <a:r>
                        <a:rPr lang="en-US" dirty="0" smtClean="0"/>
                        <a:t>Biological Sciences</a:t>
                      </a:r>
                      <a:endParaRPr lang="en-US" dirty="0"/>
                    </a:p>
                  </a:txBody>
                  <a:tcPr marL="74751" marR="74751"/>
                </a:tc>
                <a:tc>
                  <a:txBody>
                    <a:bodyPr/>
                    <a:lstStyle/>
                    <a:p>
                      <a:r>
                        <a:rPr lang="en-US" dirty="0" smtClean="0"/>
                        <a:t>BSC2010        Integrated Principles of Biology</a:t>
                      </a:r>
                      <a:endParaRPr lang="en-US" dirty="0"/>
                    </a:p>
                  </a:txBody>
                  <a:tcPr marL="74751" marR="74751"/>
                </a:tc>
                <a:extLst>
                  <a:ext uri="{0D108BD9-81ED-4DB2-BD59-A6C34878D82A}">
                    <a16:rowId xmlns:a16="http://schemas.microsoft.com/office/drawing/2014/main" val="1149745306"/>
                  </a:ext>
                </a:extLst>
              </a:tr>
              <a:tr h="527396">
                <a:tc>
                  <a:txBody>
                    <a:bodyPr/>
                    <a:lstStyle/>
                    <a:p>
                      <a:r>
                        <a:rPr lang="en-US" dirty="0" smtClean="0"/>
                        <a:t>Physical Sciences</a:t>
                      </a:r>
                      <a:endParaRPr lang="en-US" dirty="0"/>
                    </a:p>
                  </a:txBody>
                  <a:tcPr marL="74751" marR="74751"/>
                </a:tc>
                <a:tc>
                  <a:txBody>
                    <a:bodyPr/>
                    <a:lstStyle/>
                    <a:p>
                      <a:r>
                        <a:rPr lang="en-US" dirty="0" smtClean="0"/>
                        <a:t>AST1002</a:t>
                      </a:r>
                      <a:r>
                        <a:rPr lang="en-US" baseline="0" dirty="0" smtClean="0"/>
                        <a:t>         Discovering the Universe</a:t>
                      </a:r>
                    </a:p>
                    <a:p>
                      <a:r>
                        <a:rPr lang="en-US" baseline="0" dirty="0" smtClean="0"/>
                        <a:t>AST2037*       Life in the Universe</a:t>
                      </a:r>
                      <a:endParaRPr lang="en-US" dirty="0"/>
                    </a:p>
                  </a:txBody>
                  <a:tcPr marL="74751" marR="74751"/>
                </a:tc>
                <a:extLst>
                  <a:ext uri="{0D108BD9-81ED-4DB2-BD59-A6C34878D82A}">
                    <a16:rowId xmlns:a16="http://schemas.microsoft.com/office/drawing/2014/main" val="2898484502"/>
                  </a:ext>
                </a:extLst>
              </a:tr>
              <a:tr h="753423">
                <a:tc>
                  <a:txBody>
                    <a:bodyPr/>
                    <a:lstStyle/>
                    <a:p>
                      <a:r>
                        <a:rPr lang="en-US" dirty="0" smtClean="0"/>
                        <a:t>Social and Behavioral Sciences</a:t>
                      </a:r>
                      <a:endParaRPr lang="en-US" dirty="0"/>
                    </a:p>
                  </a:txBody>
                  <a:tcPr marL="74751" marR="74751"/>
                </a:tc>
                <a:tc>
                  <a:txBody>
                    <a:bodyPr/>
                    <a:lstStyle/>
                    <a:p>
                      <a:r>
                        <a:rPr lang="en-US" dirty="0" smtClean="0"/>
                        <a:t>ANT2000*       Introduction</a:t>
                      </a:r>
                      <a:r>
                        <a:rPr lang="en-US" baseline="0" dirty="0" smtClean="0"/>
                        <a:t> to Anthropology</a:t>
                      </a:r>
                    </a:p>
                    <a:p>
                      <a:r>
                        <a:rPr lang="en-US" baseline="0" dirty="0" smtClean="0"/>
                        <a:t>SYG2000*        Introduction to Sociology</a:t>
                      </a:r>
                      <a:endParaRPr lang="en-US" dirty="0"/>
                    </a:p>
                  </a:txBody>
                  <a:tcPr marL="74751" marR="74751"/>
                </a:tc>
                <a:extLst>
                  <a:ext uri="{0D108BD9-81ED-4DB2-BD59-A6C34878D82A}">
                    <a16:rowId xmlns:a16="http://schemas.microsoft.com/office/drawing/2014/main" val="2368542300"/>
                  </a:ext>
                </a:extLst>
              </a:tr>
              <a:tr h="527396">
                <a:tc>
                  <a:txBody>
                    <a:bodyPr/>
                    <a:lstStyle/>
                    <a:p>
                      <a:r>
                        <a:rPr lang="en-US" dirty="0" smtClean="0"/>
                        <a:t>Composition</a:t>
                      </a:r>
                      <a:endParaRPr lang="en-US" dirty="0"/>
                    </a:p>
                  </a:txBody>
                  <a:tcPr marL="74751" marR="74751"/>
                </a:tc>
                <a:tc>
                  <a:txBody>
                    <a:bodyPr/>
                    <a:lstStyle/>
                    <a:p>
                      <a:r>
                        <a:rPr lang="en-US" dirty="0" smtClean="0"/>
                        <a:t>ENC1101          Expository &amp; Argumentative Writing</a:t>
                      </a:r>
                      <a:endParaRPr lang="en-US" dirty="0"/>
                    </a:p>
                  </a:txBody>
                  <a:tcPr marL="74751" marR="74751"/>
                </a:tc>
                <a:extLst>
                  <a:ext uri="{0D108BD9-81ED-4DB2-BD59-A6C34878D82A}">
                    <a16:rowId xmlns:a16="http://schemas.microsoft.com/office/drawing/2014/main" val="3732536774"/>
                  </a:ext>
                </a:extLst>
              </a:tr>
              <a:tr h="301369">
                <a:tc>
                  <a:txBody>
                    <a:bodyPr/>
                    <a:lstStyle/>
                    <a:p>
                      <a:r>
                        <a:rPr lang="en-US" dirty="0" smtClean="0"/>
                        <a:t>Diversity</a:t>
                      </a:r>
                      <a:endParaRPr lang="en-US" dirty="0"/>
                    </a:p>
                  </a:txBody>
                  <a:tcPr marL="74751" marR="74751"/>
                </a:tc>
                <a:tc>
                  <a:txBody>
                    <a:bodyPr/>
                    <a:lstStyle/>
                    <a:p>
                      <a:r>
                        <a:rPr lang="en-US" dirty="0" smtClean="0"/>
                        <a:t>ARH2000*         Art Appreciation</a:t>
                      </a:r>
                      <a:endParaRPr lang="en-US" dirty="0"/>
                    </a:p>
                  </a:txBody>
                  <a:tcPr marL="74751" marR="74751"/>
                </a:tc>
                <a:extLst>
                  <a:ext uri="{0D108BD9-81ED-4DB2-BD59-A6C34878D82A}">
                    <a16:rowId xmlns:a16="http://schemas.microsoft.com/office/drawing/2014/main" val="3643230942"/>
                  </a:ext>
                </a:extLst>
              </a:tr>
              <a:tr h="753423">
                <a:tc>
                  <a:txBody>
                    <a:bodyPr/>
                    <a:lstStyle/>
                    <a:p>
                      <a:r>
                        <a:rPr lang="en-US" dirty="0" smtClean="0"/>
                        <a:t>International</a:t>
                      </a:r>
                      <a:endParaRPr lang="en-US" dirty="0"/>
                    </a:p>
                  </a:txBody>
                  <a:tcPr marL="74751" marR="74751"/>
                </a:tc>
                <a:tc>
                  <a:txBody>
                    <a:bodyPr/>
                    <a:lstStyle/>
                    <a:p>
                      <a:r>
                        <a:rPr lang="en-US" dirty="0" smtClean="0"/>
                        <a:t>MUL2010           Experiencing Music</a:t>
                      </a:r>
                    </a:p>
                    <a:p>
                      <a:r>
                        <a:rPr lang="en-US" dirty="0" smtClean="0"/>
                        <a:t>MUH4016           History of Jazz</a:t>
                      </a:r>
                      <a:endParaRPr lang="en-US" dirty="0"/>
                    </a:p>
                  </a:txBody>
                  <a:tcPr marL="74751" marR="74751"/>
                </a:tc>
                <a:extLst>
                  <a:ext uri="{0D108BD9-81ED-4DB2-BD59-A6C34878D82A}">
                    <a16:rowId xmlns:a16="http://schemas.microsoft.com/office/drawing/2014/main" val="1067826292"/>
                  </a:ext>
                </a:extLst>
              </a:tr>
            </a:tbl>
          </a:graphicData>
        </a:graphic>
      </p:graphicFrame>
    </p:spTree>
    <p:extLst>
      <p:ext uri="{BB962C8B-B14F-4D97-AF65-F5344CB8AC3E}">
        <p14:creationId xmlns:p14="http://schemas.microsoft.com/office/powerpoint/2010/main" val="191778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faculty alignment review</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SLO – Student Outcomes – Rubrics</a:t>
            </a:r>
          </a:p>
          <a:p>
            <a:endParaRPr lang="en-US" sz="2800" dirty="0"/>
          </a:p>
          <a:p>
            <a:r>
              <a:rPr lang="en-US" sz="2800" dirty="0" smtClean="0"/>
              <a:t>Steps</a:t>
            </a:r>
          </a:p>
          <a:p>
            <a:pPr lvl="1"/>
            <a:r>
              <a:rPr lang="en-US" sz="2400" dirty="0" smtClean="0"/>
              <a:t>Draft rubrics with Outstanding – Satisfactory – Unsatisfactory (Dec 2017)</a:t>
            </a:r>
          </a:p>
          <a:p>
            <a:pPr lvl="1"/>
            <a:r>
              <a:rPr lang="en-US" sz="2400" dirty="0" smtClean="0"/>
              <a:t>Identify faculty in content areas  (January 2018)</a:t>
            </a:r>
          </a:p>
          <a:p>
            <a:pPr lvl="1"/>
            <a:r>
              <a:rPr lang="en-US" sz="2400" dirty="0" smtClean="0"/>
              <a:t>Meeting to align based on their courses  (Fall 2018)</a:t>
            </a:r>
          </a:p>
          <a:p>
            <a:pPr lvl="1"/>
            <a:r>
              <a:rPr lang="en-US" sz="2400" dirty="0" smtClean="0"/>
              <a:t>Training  (???)</a:t>
            </a:r>
          </a:p>
          <a:p>
            <a:endParaRPr lang="en-US" dirty="0"/>
          </a:p>
        </p:txBody>
      </p:sp>
    </p:spTree>
    <p:extLst>
      <p:ext uri="{BB962C8B-B14F-4D97-AF65-F5344CB8AC3E}">
        <p14:creationId xmlns:p14="http://schemas.microsoft.com/office/powerpoint/2010/main" val="2971181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 use of data by level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7244871"/>
              </p:ext>
            </p:extLst>
          </p:nvPr>
        </p:nvGraphicFramePr>
        <p:xfrm>
          <a:off x="677863" y="2160588"/>
          <a:ext cx="8596312" cy="235356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800841608"/>
                    </a:ext>
                  </a:extLst>
                </a:gridCol>
                <a:gridCol w="4298156">
                  <a:extLst>
                    <a:ext uri="{9D8B030D-6E8A-4147-A177-3AD203B41FA5}">
                      <a16:colId xmlns:a16="http://schemas.microsoft.com/office/drawing/2014/main" val="2786216040"/>
                    </a:ext>
                  </a:extLst>
                </a:gridCol>
              </a:tblGrid>
              <a:tr h="536700">
                <a:tc>
                  <a:txBody>
                    <a:bodyPr/>
                    <a:lstStyle/>
                    <a:p>
                      <a:r>
                        <a:rPr lang="en-US" dirty="0" smtClean="0"/>
                        <a:t>Level of Data</a:t>
                      </a:r>
                      <a:endParaRPr lang="en-US" dirty="0"/>
                    </a:p>
                  </a:txBody>
                  <a:tcPr marL="74751" marR="74751"/>
                </a:tc>
                <a:tc>
                  <a:txBody>
                    <a:bodyPr/>
                    <a:lstStyle/>
                    <a:p>
                      <a:r>
                        <a:rPr lang="en-US" dirty="0" smtClean="0"/>
                        <a:t>User</a:t>
                      </a:r>
                      <a:endParaRPr lang="en-US" dirty="0"/>
                    </a:p>
                  </a:txBody>
                  <a:tcPr marL="74751" marR="74751"/>
                </a:tc>
                <a:extLst>
                  <a:ext uri="{0D108BD9-81ED-4DB2-BD59-A6C34878D82A}">
                    <a16:rowId xmlns:a16="http://schemas.microsoft.com/office/drawing/2014/main" val="989399010"/>
                  </a:ext>
                </a:extLst>
              </a:tr>
              <a:tr h="536700">
                <a:tc>
                  <a:txBody>
                    <a:bodyPr/>
                    <a:lstStyle/>
                    <a:p>
                      <a:r>
                        <a:rPr lang="en-US" dirty="0" smtClean="0"/>
                        <a:t>Class</a:t>
                      </a:r>
                      <a:endParaRPr lang="en-US" dirty="0"/>
                    </a:p>
                  </a:txBody>
                  <a:tcPr marL="74751" marR="74751"/>
                </a:tc>
                <a:tc>
                  <a:txBody>
                    <a:bodyPr/>
                    <a:lstStyle/>
                    <a:p>
                      <a:r>
                        <a:rPr lang="en-US" dirty="0" smtClean="0"/>
                        <a:t>Instructor, Program, General Education</a:t>
                      </a:r>
                      <a:endParaRPr lang="en-US" dirty="0"/>
                    </a:p>
                  </a:txBody>
                  <a:tcPr marL="74751" marR="74751"/>
                </a:tc>
                <a:extLst>
                  <a:ext uri="{0D108BD9-81ED-4DB2-BD59-A6C34878D82A}">
                    <a16:rowId xmlns:a16="http://schemas.microsoft.com/office/drawing/2014/main" val="4062415641"/>
                  </a:ext>
                </a:extLst>
              </a:tr>
              <a:tr h="536700">
                <a:tc>
                  <a:txBody>
                    <a:bodyPr/>
                    <a:lstStyle/>
                    <a:p>
                      <a:r>
                        <a:rPr lang="en-US" dirty="0" smtClean="0"/>
                        <a:t>Subject Area</a:t>
                      </a:r>
                      <a:endParaRPr lang="en-US" dirty="0"/>
                    </a:p>
                  </a:txBody>
                  <a:tcPr marL="74751" marR="74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Instructor, Program, General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and Public</a:t>
                      </a:r>
                      <a:endParaRPr lang="en-US" dirty="0"/>
                    </a:p>
                  </a:txBody>
                  <a:tcPr marL="74751" marR="74751"/>
                </a:tc>
                <a:extLst>
                  <a:ext uri="{0D108BD9-81ED-4DB2-BD59-A6C34878D82A}">
                    <a16:rowId xmlns:a16="http://schemas.microsoft.com/office/drawing/2014/main" val="4043593328"/>
                  </a:ext>
                </a:extLst>
              </a:tr>
              <a:tr h="536700">
                <a:tc>
                  <a:txBody>
                    <a:bodyPr/>
                    <a:lstStyle/>
                    <a:p>
                      <a:r>
                        <a:rPr lang="en-US" dirty="0" smtClean="0"/>
                        <a:t>General Education Summary</a:t>
                      </a:r>
                      <a:endParaRPr lang="en-US" dirty="0"/>
                    </a:p>
                  </a:txBody>
                  <a:tcPr marL="74751" marR="74751"/>
                </a:tc>
                <a:tc>
                  <a:txBody>
                    <a:bodyPr/>
                    <a:lstStyle/>
                    <a:p>
                      <a:r>
                        <a:rPr lang="en-US" dirty="0" smtClean="0"/>
                        <a:t>Instructor, Program, General Education</a:t>
                      </a:r>
                    </a:p>
                    <a:p>
                      <a:r>
                        <a:rPr lang="en-US" dirty="0" smtClean="0"/>
                        <a:t>    and Public</a:t>
                      </a:r>
                      <a:endParaRPr lang="en-US" dirty="0"/>
                    </a:p>
                  </a:txBody>
                  <a:tcPr marL="74751" marR="74751"/>
                </a:tc>
                <a:extLst>
                  <a:ext uri="{0D108BD9-81ED-4DB2-BD59-A6C34878D82A}">
                    <a16:rowId xmlns:a16="http://schemas.microsoft.com/office/drawing/2014/main" val="3706307739"/>
                  </a:ext>
                </a:extLst>
              </a:tr>
            </a:tbl>
          </a:graphicData>
        </a:graphic>
      </p:graphicFrame>
    </p:spTree>
    <p:extLst>
      <p:ext uri="{BB962C8B-B14F-4D97-AF65-F5344CB8AC3E}">
        <p14:creationId xmlns:p14="http://schemas.microsoft.com/office/powerpoint/2010/main" val="3856057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addressed…</a:t>
            </a:r>
            <a:endParaRPr lang="en-US" dirty="0"/>
          </a:p>
        </p:txBody>
      </p:sp>
      <p:sp>
        <p:nvSpPr>
          <p:cNvPr id="3" name="Content Placeholder 2"/>
          <p:cNvSpPr>
            <a:spLocks noGrp="1"/>
          </p:cNvSpPr>
          <p:nvPr>
            <p:ph idx="1"/>
          </p:nvPr>
        </p:nvSpPr>
        <p:spPr/>
        <p:txBody>
          <a:bodyPr/>
          <a:lstStyle/>
          <a:p>
            <a:r>
              <a:rPr lang="en-US" dirty="0" smtClean="0"/>
              <a:t>Confidentiality and minimum sample size for data </a:t>
            </a:r>
          </a:p>
          <a:p>
            <a:pPr lvl="1"/>
            <a:r>
              <a:rPr lang="en-US" dirty="0" smtClean="0"/>
              <a:t>Currently being discussed by academic programs</a:t>
            </a:r>
          </a:p>
          <a:p>
            <a:pPr lvl="1"/>
            <a:r>
              <a:rPr lang="en-US" dirty="0" smtClean="0"/>
              <a:t>Suggestions – 10 or more Undergraduate;  5 or more Graduate</a:t>
            </a:r>
          </a:p>
          <a:p>
            <a:pPr marL="0" indent="0">
              <a:buNone/>
            </a:pPr>
            <a:r>
              <a:rPr lang="en-US" dirty="0" smtClean="0"/>
              <a:t> </a:t>
            </a:r>
          </a:p>
          <a:p>
            <a:r>
              <a:rPr lang="en-US" dirty="0" smtClean="0"/>
              <a:t>Develop guidelines for use and interpretation of the visualization data</a:t>
            </a:r>
            <a:endParaRPr lang="en-US" dirty="0"/>
          </a:p>
        </p:txBody>
      </p:sp>
    </p:spTree>
    <p:extLst>
      <p:ext uri="{BB962C8B-B14F-4D97-AF65-F5344CB8AC3E}">
        <p14:creationId xmlns:p14="http://schemas.microsoft.com/office/powerpoint/2010/main" val="1810211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858</Words>
  <Application>Microsoft Office PowerPoint</Application>
  <PresentationFormat>Widescreen</PresentationFormat>
  <Paragraphs>87</Paragraphs>
  <Slides>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Inherit</vt:lpstr>
      <vt:lpstr>Trebuchet MS</vt:lpstr>
      <vt:lpstr>Wingdings 3</vt:lpstr>
      <vt:lpstr>Facet</vt:lpstr>
      <vt:lpstr>Microsoft Excel Worksheet</vt:lpstr>
      <vt:lpstr>General Education Assessment Subcommittee Report</vt:lpstr>
      <vt:lpstr>PowerPoint Presentation</vt:lpstr>
      <vt:lpstr>PowerPoint Presentation</vt:lpstr>
      <vt:lpstr>Proposed courses for assessment</vt:lpstr>
      <vt:lpstr>Content faculty alignment review</vt:lpstr>
      <vt:lpstr>Visualization use of data by level</vt:lpstr>
      <vt:lpstr>To be addressed…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Assessment Subcommittee</dc:title>
  <dc:creator>Miller, David</dc:creator>
  <cp:lastModifiedBy>Miller, David</cp:lastModifiedBy>
  <cp:revision>6</cp:revision>
  <dcterms:created xsi:type="dcterms:W3CDTF">2017-11-22T17:48:51Z</dcterms:created>
  <dcterms:modified xsi:type="dcterms:W3CDTF">2017-11-22T18:27:20Z</dcterms:modified>
</cp:coreProperties>
</file>