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2" r:id="rId4"/>
    <p:sldId id="263" r:id="rId5"/>
    <p:sldId id="264" r:id="rId6"/>
    <p:sldId id="265"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146746-FD36-B843-BA91-A49DE400FF06}" v="9" dt="2021-02-26T16:05: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40"/>
  </p:normalViewPr>
  <p:slideViewPr>
    <p:cSldViewPr snapToGrid="0" snapToObjects="1">
      <p:cViewPr varScale="1">
        <p:scale>
          <a:sx n="114" d="100"/>
          <a:sy n="114" d="100"/>
        </p:scale>
        <p:origin x="43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485DBE-924A-4822-AB84-2949A935FF76}"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585F689F-03F0-4408-BC47-2F67841282FC}">
      <dgm:prSet/>
      <dgm:spPr/>
      <dgm:t>
        <a:bodyPr/>
        <a:lstStyle/>
        <a:p>
          <a:r>
            <a:rPr lang="en-US"/>
            <a:t>Mission</a:t>
          </a:r>
        </a:p>
      </dgm:t>
    </dgm:pt>
    <dgm:pt modelId="{2BC6B9AF-2932-42D5-8C1E-C3A0B2C1A6A8}" type="parTrans" cxnId="{335135A8-14E4-48B2-9F9B-4442407E70D0}">
      <dgm:prSet/>
      <dgm:spPr/>
      <dgm:t>
        <a:bodyPr/>
        <a:lstStyle/>
        <a:p>
          <a:endParaRPr lang="en-US"/>
        </a:p>
      </dgm:t>
    </dgm:pt>
    <dgm:pt modelId="{647FDFF1-E62E-41DC-A01F-2C3AE74A12B8}" type="sibTrans" cxnId="{335135A8-14E4-48B2-9F9B-4442407E70D0}">
      <dgm:prSet/>
      <dgm:spPr/>
      <dgm:t>
        <a:bodyPr/>
        <a:lstStyle/>
        <a:p>
          <a:endParaRPr lang="en-US"/>
        </a:p>
      </dgm:t>
    </dgm:pt>
    <dgm:pt modelId="{873FE798-59CA-4280-AC9E-7ECDDA74441B}">
      <dgm:prSet/>
      <dgm:spPr/>
      <dgm:t>
        <a:bodyPr/>
        <a:lstStyle/>
        <a:p>
          <a:r>
            <a:rPr lang="en-US"/>
            <a:t>Administrative Designations</a:t>
          </a:r>
        </a:p>
      </dgm:t>
    </dgm:pt>
    <dgm:pt modelId="{F472C8EC-4E73-4D8E-B202-218EA722EB98}" type="parTrans" cxnId="{36F34C3B-AA59-460D-8673-574F70B1587C}">
      <dgm:prSet/>
      <dgm:spPr/>
      <dgm:t>
        <a:bodyPr/>
        <a:lstStyle/>
        <a:p>
          <a:endParaRPr lang="en-US"/>
        </a:p>
      </dgm:t>
    </dgm:pt>
    <dgm:pt modelId="{929D77DC-4A74-4BFE-AD26-2C603ECF13A8}" type="sibTrans" cxnId="{36F34C3B-AA59-460D-8673-574F70B1587C}">
      <dgm:prSet/>
      <dgm:spPr/>
      <dgm:t>
        <a:bodyPr/>
        <a:lstStyle/>
        <a:p>
          <a:endParaRPr lang="en-US"/>
        </a:p>
      </dgm:t>
    </dgm:pt>
    <dgm:pt modelId="{41011018-6D64-F445-96F6-89577EC9D94C}" type="pres">
      <dgm:prSet presAssocID="{0A485DBE-924A-4822-AB84-2949A935FF76}" presName="vert0" presStyleCnt="0">
        <dgm:presLayoutVars>
          <dgm:dir/>
          <dgm:animOne val="branch"/>
          <dgm:animLvl val="lvl"/>
        </dgm:presLayoutVars>
      </dgm:prSet>
      <dgm:spPr/>
    </dgm:pt>
    <dgm:pt modelId="{DACEBF11-BE72-BC47-8DF3-F1CA5525D8E1}" type="pres">
      <dgm:prSet presAssocID="{585F689F-03F0-4408-BC47-2F67841282FC}" presName="thickLine" presStyleLbl="alignNode1" presStyleIdx="0" presStyleCnt="2"/>
      <dgm:spPr/>
    </dgm:pt>
    <dgm:pt modelId="{BD3F1182-BCCD-754A-AE49-30D62260E80B}" type="pres">
      <dgm:prSet presAssocID="{585F689F-03F0-4408-BC47-2F67841282FC}" presName="horz1" presStyleCnt="0"/>
      <dgm:spPr/>
    </dgm:pt>
    <dgm:pt modelId="{4244E0B8-B9C7-384D-AA43-F16EF1CEA04B}" type="pres">
      <dgm:prSet presAssocID="{585F689F-03F0-4408-BC47-2F67841282FC}" presName="tx1" presStyleLbl="revTx" presStyleIdx="0" presStyleCnt="2"/>
      <dgm:spPr/>
    </dgm:pt>
    <dgm:pt modelId="{306681F0-B659-5D4B-AE91-FB5A7F3088F1}" type="pres">
      <dgm:prSet presAssocID="{585F689F-03F0-4408-BC47-2F67841282FC}" presName="vert1" presStyleCnt="0"/>
      <dgm:spPr/>
    </dgm:pt>
    <dgm:pt modelId="{A568686C-D035-364F-BF6A-5445F88BEE61}" type="pres">
      <dgm:prSet presAssocID="{873FE798-59CA-4280-AC9E-7ECDDA74441B}" presName="thickLine" presStyleLbl="alignNode1" presStyleIdx="1" presStyleCnt="2"/>
      <dgm:spPr/>
    </dgm:pt>
    <dgm:pt modelId="{9256C6D1-2C85-9949-A730-4DC0603993EA}" type="pres">
      <dgm:prSet presAssocID="{873FE798-59CA-4280-AC9E-7ECDDA74441B}" presName="horz1" presStyleCnt="0"/>
      <dgm:spPr/>
    </dgm:pt>
    <dgm:pt modelId="{0771E382-AE37-B54D-8CB3-25E54B47B14B}" type="pres">
      <dgm:prSet presAssocID="{873FE798-59CA-4280-AC9E-7ECDDA74441B}" presName="tx1" presStyleLbl="revTx" presStyleIdx="1" presStyleCnt="2"/>
      <dgm:spPr/>
    </dgm:pt>
    <dgm:pt modelId="{1F59C667-1EF8-1444-85A4-066B47B78F3E}" type="pres">
      <dgm:prSet presAssocID="{873FE798-59CA-4280-AC9E-7ECDDA74441B}" presName="vert1" presStyleCnt="0"/>
      <dgm:spPr/>
    </dgm:pt>
  </dgm:ptLst>
  <dgm:cxnLst>
    <dgm:cxn modelId="{10B11439-A684-AC41-B223-140E220059A9}" type="presOf" srcId="{0A485DBE-924A-4822-AB84-2949A935FF76}" destId="{41011018-6D64-F445-96F6-89577EC9D94C}" srcOrd="0" destOrd="0" presId="urn:microsoft.com/office/officeart/2008/layout/LinedList"/>
    <dgm:cxn modelId="{36F34C3B-AA59-460D-8673-574F70B1587C}" srcId="{0A485DBE-924A-4822-AB84-2949A935FF76}" destId="{873FE798-59CA-4280-AC9E-7ECDDA74441B}" srcOrd="1" destOrd="0" parTransId="{F472C8EC-4E73-4D8E-B202-218EA722EB98}" sibTransId="{929D77DC-4A74-4BFE-AD26-2C603ECF13A8}"/>
    <dgm:cxn modelId="{335135A8-14E4-48B2-9F9B-4442407E70D0}" srcId="{0A485DBE-924A-4822-AB84-2949A935FF76}" destId="{585F689F-03F0-4408-BC47-2F67841282FC}" srcOrd="0" destOrd="0" parTransId="{2BC6B9AF-2932-42D5-8C1E-C3A0B2C1A6A8}" sibTransId="{647FDFF1-E62E-41DC-A01F-2C3AE74A12B8}"/>
    <dgm:cxn modelId="{04B6D3A9-5E3B-594B-BB72-0C7CAA5F0E3A}" type="presOf" srcId="{585F689F-03F0-4408-BC47-2F67841282FC}" destId="{4244E0B8-B9C7-384D-AA43-F16EF1CEA04B}" srcOrd="0" destOrd="0" presId="urn:microsoft.com/office/officeart/2008/layout/LinedList"/>
    <dgm:cxn modelId="{09DEE8BB-4CDA-8043-942B-53952D0F85B4}" type="presOf" srcId="{873FE798-59CA-4280-AC9E-7ECDDA74441B}" destId="{0771E382-AE37-B54D-8CB3-25E54B47B14B}" srcOrd="0" destOrd="0" presId="urn:microsoft.com/office/officeart/2008/layout/LinedList"/>
    <dgm:cxn modelId="{5D9660DC-B061-BA40-A3D3-8D67EB4ACA17}" type="presParOf" srcId="{41011018-6D64-F445-96F6-89577EC9D94C}" destId="{DACEBF11-BE72-BC47-8DF3-F1CA5525D8E1}" srcOrd="0" destOrd="0" presId="urn:microsoft.com/office/officeart/2008/layout/LinedList"/>
    <dgm:cxn modelId="{45640BC1-F186-0B46-8F55-09C880C92DA2}" type="presParOf" srcId="{41011018-6D64-F445-96F6-89577EC9D94C}" destId="{BD3F1182-BCCD-754A-AE49-30D62260E80B}" srcOrd="1" destOrd="0" presId="urn:microsoft.com/office/officeart/2008/layout/LinedList"/>
    <dgm:cxn modelId="{E53EDCA5-0AD7-1A43-A526-31FE59479BC9}" type="presParOf" srcId="{BD3F1182-BCCD-754A-AE49-30D62260E80B}" destId="{4244E0B8-B9C7-384D-AA43-F16EF1CEA04B}" srcOrd="0" destOrd="0" presId="urn:microsoft.com/office/officeart/2008/layout/LinedList"/>
    <dgm:cxn modelId="{B249BD26-853F-F04B-8B6D-74068C03B1ED}" type="presParOf" srcId="{BD3F1182-BCCD-754A-AE49-30D62260E80B}" destId="{306681F0-B659-5D4B-AE91-FB5A7F3088F1}" srcOrd="1" destOrd="0" presId="urn:microsoft.com/office/officeart/2008/layout/LinedList"/>
    <dgm:cxn modelId="{CD4036DC-05A7-EE4A-A148-83344217EC49}" type="presParOf" srcId="{41011018-6D64-F445-96F6-89577EC9D94C}" destId="{A568686C-D035-364F-BF6A-5445F88BEE61}" srcOrd="2" destOrd="0" presId="urn:microsoft.com/office/officeart/2008/layout/LinedList"/>
    <dgm:cxn modelId="{84BD30FD-3CEC-AE49-AF07-55225DD629E9}" type="presParOf" srcId="{41011018-6D64-F445-96F6-89577EC9D94C}" destId="{9256C6D1-2C85-9949-A730-4DC0603993EA}" srcOrd="3" destOrd="0" presId="urn:microsoft.com/office/officeart/2008/layout/LinedList"/>
    <dgm:cxn modelId="{FD3B2C9F-1118-3643-9387-F34583C51E14}" type="presParOf" srcId="{9256C6D1-2C85-9949-A730-4DC0603993EA}" destId="{0771E382-AE37-B54D-8CB3-25E54B47B14B}" srcOrd="0" destOrd="0" presId="urn:microsoft.com/office/officeart/2008/layout/LinedList"/>
    <dgm:cxn modelId="{7A5AF0B9-EBF3-D94E-91D5-E3D71A8D41E1}" type="presParOf" srcId="{9256C6D1-2C85-9949-A730-4DC0603993EA}" destId="{1F59C667-1EF8-1444-85A4-066B47B78F3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EBF11-BE72-BC47-8DF3-F1CA5525D8E1}">
      <dsp:nvSpPr>
        <dsp:cNvPr id="0" name=""/>
        <dsp:cNvSpPr/>
      </dsp:nvSpPr>
      <dsp:spPr>
        <a:xfrm>
          <a:off x="0" y="0"/>
          <a:ext cx="5638800"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44E0B8-B9C7-384D-AA43-F16EF1CEA04B}">
      <dsp:nvSpPr>
        <dsp:cNvPr id="0" name=""/>
        <dsp:cNvSpPr/>
      </dsp:nvSpPr>
      <dsp:spPr>
        <a:xfrm>
          <a:off x="0" y="0"/>
          <a:ext cx="5638800" cy="2301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0" tIns="228600" rIns="228600" bIns="228600" numCol="1" spcCol="1270" anchor="t" anchorCtr="0">
          <a:noAutofit/>
        </a:bodyPr>
        <a:lstStyle/>
        <a:p>
          <a:pPr marL="0" lvl="0" indent="0" algn="l" defTabSz="2667000">
            <a:lnSpc>
              <a:spcPct val="90000"/>
            </a:lnSpc>
            <a:spcBef>
              <a:spcPct val="0"/>
            </a:spcBef>
            <a:spcAft>
              <a:spcPct val="35000"/>
            </a:spcAft>
            <a:buNone/>
          </a:pPr>
          <a:r>
            <a:rPr lang="en-US" sz="6000" kern="1200"/>
            <a:t>Mission</a:t>
          </a:r>
        </a:p>
      </dsp:txBody>
      <dsp:txXfrm>
        <a:off x="0" y="0"/>
        <a:ext cx="5638800" cy="2301875"/>
      </dsp:txXfrm>
    </dsp:sp>
    <dsp:sp modelId="{A568686C-D035-364F-BF6A-5445F88BEE61}">
      <dsp:nvSpPr>
        <dsp:cNvPr id="0" name=""/>
        <dsp:cNvSpPr/>
      </dsp:nvSpPr>
      <dsp:spPr>
        <a:xfrm>
          <a:off x="0" y="2301875"/>
          <a:ext cx="5638800" cy="0"/>
        </a:xfrm>
        <a:prstGeom prst="line">
          <a:avLst/>
        </a:prstGeom>
        <a:solidFill>
          <a:schemeClr val="accent2">
            <a:hueOff val="2529934"/>
            <a:satOff val="-47862"/>
            <a:lumOff val="-3334"/>
            <a:alphaOff val="0"/>
          </a:schemeClr>
        </a:solidFill>
        <a:ln w="15875" cap="flat" cmpd="sng" algn="ctr">
          <a:solidFill>
            <a:schemeClr val="accent2">
              <a:hueOff val="2529934"/>
              <a:satOff val="-47862"/>
              <a:lumOff val="-333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71E382-AE37-B54D-8CB3-25E54B47B14B}">
      <dsp:nvSpPr>
        <dsp:cNvPr id="0" name=""/>
        <dsp:cNvSpPr/>
      </dsp:nvSpPr>
      <dsp:spPr>
        <a:xfrm>
          <a:off x="0" y="2301875"/>
          <a:ext cx="5638800" cy="2301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0" tIns="228600" rIns="228600" bIns="228600" numCol="1" spcCol="1270" anchor="t" anchorCtr="0">
          <a:noAutofit/>
        </a:bodyPr>
        <a:lstStyle/>
        <a:p>
          <a:pPr marL="0" lvl="0" indent="0" algn="l" defTabSz="2667000">
            <a:lnSpc>
              <a:spcPct val="90000"/>
            </a:lnSpc>
            <a:spcBef>
              <a:spcPct val="0"/>
            </a:spcBef>
            <a:spcAft>
              <a:spcPct val="35000"/>
            </a:spcAft>
            <a:buNone/>
          </a:pPr>
          <a:r>
            <a:rPr lang="en-US" sz="6000" kern="1200"/>
            <a:t>Administrative Designations</a:t>
          </a:r>
        </a:p>
      </dsp:txBody>
      <dsp:txXfrm>
        <a:off x="0" y="2301875"/>
        <a:ext cx="5638800" cy="230187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3/3/2021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3/3/2021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3/3/2021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3/3/2021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3/3/2021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3/3/2021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3/3/2021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3/3/2021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0C5D4-8AC1-D041-91F5-1F02D165BADD}"/>
              </a:ext>
            </a:extLst>
          </p:cNvPr>
          <p:cNvSpPr>
            <a:spLocks noGrp="1"/>
          </p:cNvSpPr>
          <p:nvPr>
            <p:ph type="ctrTitle"/>
          </p:nvPr>
        </p:nvSpPr>
        <p:spPr/>
        <p:txBody>
          <a:bodyPr/>
          <a:lstStyle/>
          <a:p>
            <a:r>
              <a:rPr lang="en-US" dirty="0"/>
              <a:t>General Education Diversity Taskforce</a:t>
            </a:r>
          </a:p>
        </p:txBody>
      </p:sp>
      <p:sp>
        <p:nvSpPr>
          <p:cNvPr id="3" name="Subtitle 2">
            <a:extLst>
              <a:ext uri="{FF2B5EF4-FFF2-40B4-BE49-F238E27FC236}">
                <a16:creationId xmlns:a16="http://schemas.microsoft.com/office/drawing/2014/main" id="{28AE7EF2-A1B3-E34F-B6B4-74DA4E112D36}"/>
              </a:ext>
            </a:extLst>
          </p:cNvPr>
          <p:cNvSpPr>
            <a:spLocks noGrp="1"/>
          </p:cNvSpPr>
          <p:nvPr>
            <p:ph type="subTitle" idx="1"/>
          </p:nvPr>
        </p:nvSpPr>
        <p:spPr/>
        <p:txBody>
          <a:bodyPr/>
          <a:lstStyle/>
          <a:p>
            <a:r>
              <a:rPr lang="en-US" dirty="0"/>
              <a:t>General Education Committee Update</a:t>
            </a:r>
          </a:p>
          <a:p>
            <a:r>
              <a:rPr lang="en-US" dirty="0"/>
              <a:t>March 5</a:t>
            </a:r>
            <a:r>
              <a:rPr lang="en-US" baseline="30000" dirty="0"/>
              <a:t>th</a:t>
            </a:r>
            <a:r>
              <a:rPr lang="en-US" dirty="0"/>
              <a:t>, 2021</a:t>
            </a:r>
          </a:p>
        </p:txBody>
      </p:sp>
    </p:spTree>
    <p:extLst>
      <p:ext uri="{BB962C8B-B14F-4D97-AF65-F5344CB8AC3E}">
        <p14:creationId xmlns:p14="http://schemas.microsoft.com/office/powerpoint/2010/main" val="3530399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65EA-D6E6-154E-8E57-C60001EADAC0}"/>
              </a:ext>
            </a:extLst>
          </p:cNvPr>
          <p:cNvSpPr>
            <a:spLocks noGrp="1"/>
          </p:cNvSpPr>
          <p:nvPr>
            <p:ph type="title"/>
          </p:nvPr>
        </p:nvSpPr>
        <p:spPr>
          <a:xfrm>
            <a:off x="888631" y="2349925"/>
            <a:ext cx="3498979" cy="2456442"/>
          </a:xfrm>
        </p:spPr>
        <p:txBody>
          <a:bodyPr>
            <a:normAutofit/>
          </a:bodyPr>
          <a:lstStyle/>
          <a:p>
            <a:r>
              <a:rPr lang="en-US" dirty="0"/>
              <a:t>Next Steps</a:t>
            </a:r>
          </a:p>
        </p:txBody>
      </p:sp>
      <p:graphicFrame>
        <p:nvGraphicFramePr>
          <p:cNvPr id="5" name="Content Placeholder 2">
            <a:extLst>
              <a:ext uri="{FF2B5EF4-FFF2-40B4-BE49-F238E27FC236}">
                <a16:creationId xmlns:a16="http://schemas.microsoft.com/office/drawing/2014/main" id="{8FD0C3A5-1C34-4DF4-851D-7A0E53588F13}"/>
              </a:ext>
            </a:extLst>
          </p:cNvPr>
          <p:cNvGraphicFramePr>
            <a:graphicFrameLocks noGrp="1"/>
          </p:cNvGraphicFramePr>
          <p:nvPr>
            <p:ph idx="1"/>
            <p:extLst>
              <p:ext uri="{D42A27DB-BD31-4B8C-83A1-F6EECF244321}">
                <p14:modId xmlns:p14="http://schemas.microsoft.com/office/powerpoint/2010/main" val="3754016913"/>
              </p:ext>
            </p:extLst>
          </p:nvPr>
        </p:nvGraphicFramePr>
        <p:xfrm>
          <a:off x="5440363" y="1125538"/>
          <a:ext cx="5638800" cy="4603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6967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65EA-D6E6-154E-8E57-C60001EADAC0}"/>
              </a:ext>
            </a:extLst>
          </p:cNvPr>
          <p:cNvSpPr>
            <a:spLocks noGrp="1"/>
          </p:cNvSpPr>
          <p:nvPr>
            <p:ph type="title"/>
          </p:nvPr>
        </p:nvSpPr>
        <p:spPr>
          <a:xfrm>
            <a:off x="888631" y="2349925"/>
            <a:ext cx="3498979" cy="2456442"/>
          </a:xfrm>
        </p:spPr>
        <p:txBody>
          <a:bodyPr>
            <a:normAutofit/>
          </a:bodyPr>
          <a:lstStyle/>
          <a:p>
            <a:r>
              <a:rPr lang="en-US" dirty="0"/>
              <a:t>Mission Statement Draft</a:t>
            </a:r>
          </a:p>
        </p:txBody>
      </p:sp>
      <p:sp>
        <p:nvSpPr>
          <p:cNvPr id="4" name="Content Placeholder 3">
            <a:extLst>
              <a:ext uri="{FF2B5EF4-FFF2-40B4-BE49-F238E27FC236}">
                <a16:creationId xmlns:a16="http://schemas.microsoft.com/office/drawing/2014/main" id="{42B8BC77-0BA0-4343-A266-D09897B01CDD}"/>
              </a:ext>
            </a:extLst>
          </p:cNvPr>
          <p:cNvSpPr>
            <a:spLocks noGrp="1"/>
          </p:cNvSpPr>
          <p:nvPr>
            <p:ph idx="1"/>
          </p:nvPr>
        </p:nvSpPr>
        <p:spPr/>
        <p:txBody>
          <a:bodyPr>
            <a:normAutofit fontScale="85000" lnSpcReduction="20000"/>
          </a:bodyPr>
          <a:lstStyle/>
          <a:p>
            <a:pPr marL="0" indent="0" fontAlgn="base">
              <a:buNone/>
            </a:pPr>
            <a:r>
              <a:rPr lang="en-US" dirty="0"/>
              <a:t>The General Education Program serves as the cornerstone of undergraduate education at the University of Florida. With over x number of courses, it facilitates exploration in the humanities, social and behavioral sciences, physical and biological sciences, and mathematics. General education also offers courses and learning experiences across and beyond disciplines that teach students not only fundamental competencies but also how to use the knowledge they gain for the social good. To accomplish this in today’s complex world, General Education empowers students to think profoundly, question critically, challenge injustice and inequity in all their forms, and use their education for sustainable social change on a local, national, and global level. </a:t>
            </a:r>
          </a:p>
          <a:p>
            <a:pPr marL="0" indent="0" fontAlgn="base">
              <a:buNone/>
            </a:pPr>
            <a:r>
              <a:rPr lang="en-US" dirty="0"/>
              <a:t>The General Education Program at the University of Florida embraces the fundamentals of an education that serves the diverse constituency of UF’s undergraduate student body, is enhanced by their experiences, and is designed to serve everyone equally. The University of Florida also features a diverse body of faculty who through their cutting-edge research and scholarship and world-class instructorship teach state-of-the-art skills, move across and beyond disciplines, and offer a world-renowned education. This educational experience creates a path to a successful career, conscious civic engagement, just leadership, and a life well-lived. </a:t>
            </a:r>
          </a:p>
        </p:txBody>
      </p:sp>
    </p:spTree>
    <p:extLst>
      <p:ext uri="{BB962C8B-B14F-4D97-AF65-F5344CB8AC3E}">
        <p14:creationId xmlns:p14="http://schemas.microsoft.com/office/powerpoint/2010/main" val="2851379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3D7AC-6279-3E45-B93D-0F8330283835}"/>
              </a:ext>
            </a:extLst>
          </p:cNvPr>
          <p:cNvSpPr>
            <a:spLocks noGrp="1"/>
          </p:cNvSpPr>
          <p:nvPr>
            <p:ph type="title"/>
          </p:nvPr>
        </p:nvSpPr>
        <p:spPr/>
        <p:txBody>
          <a:bodyPr/>
          <a:lstStyle/>
          <a:p>
            <a:r>
              <a:rPr lang="en-US" dirty="0"/>
              <a:t>Mission Statement</a:t>
            </a:r>
          </a:p>
        </p:txBody>
      </p:sp>
      <p:sp>
        <p:nvSpPr>
          <p:cNvPr id="3" name="Content Placeholder 2">
            <a:extLst>
              <a:ext uri="{FF2B5EF4-FFF2-40B4-BE49-F238E27FC236}">
                <a16:creationId xmlns:a16="http://schemas.microsoft.com/office/drawing/2014/main" id="{4FD9D34A-3F46-B84B-92B0-0EE1B06FE230}"/>
              </a:ext>
            </a:extLst>
          </p:cNvPr>
          <p:cNvSpPr>
            <a:spLocks noGrp="1"/>
          </p:cNvSpPr>
          <p:nvPr>
            <p:ph idx="1"/>
          </p:nvPr>
        </p:nvSpPr>
        <p:spPr>
          <a:xfrm>
            <a:off x="5118447" y="705080"/>
            <a:ext cx="6284011" cy="5346728"/>
          </a:xfrm>
        </p:spPr>
        <p:txBody>
          <a:bodyPr>
            <a:normAutofit fontScale="77500" lnSpcReduction="20000"/>
          </a:bodyPr>
          <a:lstStyle/>
          <a:p>
            <a:pPr marL="0" indent="0" fontAlgn="base">
              <a:buNone/>
            </a:pPr>
            <a:r>
              <a:rPr lang="en-US" dirty="0"/>
              <a:t>General Education prepares students for lifelong success by:</a:t>
            </a:r>
          </a:p>
          <a:p>
            <a:pPr lvl="0" fontAlgn="base"/>
            <a:r>
              <a:rPr lang="en-US" dirty="0"/>
              <a:t>Offering the fundamentals of all fields of knowledge that will serve as the groundwork for students’ learning and success in every path they follow in life.</a:t>
            </a:r>
          </a:p>
          <a:p>
            <a:pPr lvl="0" fontAlgn="base"/>
            <a:r>
              <a:rPr lang="en-US" dirty="0"/>
              <a:t>Making academic knowledge into a lived experience by teaching ways to apply learning to everyday life.</a:t>
            </a:r>
          </a:p>
          <a:p>
            <a:pPr lvl="0" fontAlgn="base"/>
            <a:r>
              <a:rPr lang="en-US" dirty="0"/>
              <a:t>Developing analytical and critical skills.</a:t>
            </a:r>
          </a:p>
          <a:p>
            <a:pPr lvl="0" fontAlgn="base"/>
            <a:r>
              <a:rPr lang="en-US" dirty="0"/>
              <a:t>Enhancing students’ appreciation of all intellectual, social, cultural, and lived experiences on their way to being citizens of the world.</a:t>
            </a:r>
          </a:p>
          <a:p>
            <a:pPr lvl="0" fontAlgn="base"/>
            <a:r>
              <a:rPr lang="en-US" dirty="0"/>
              <a:t>Developing civic mindedness. </a:t>
            </a:r>
          </a:p>
          <a:p>
            <a:pPr lvl="0" fontAlgn="base"/>
            <a:r>
              <a:rPr lang="en-US" dirty="0"/>
              <a:t>Pursuing reflective living. </a:t>
            </a:r>
          </a:p>
          <a:p>
            <a:pPr lvl="0" fontAlgn="base"/>
            <a:r>
              <a:rPr lang="en-US" dirty="0"/>
              <a:t>Addressing and combating racism and injustice in all their forms.</a:t>
            </a:r>
            <a:r>
              <a:rPr lang="en-US" b="1" dirty="0"/>
              <a:t> </a:t>
            </a:r>
            <a:endParaRPr lang="en-US" dirty="0"/>
          </a:p>
          <a:p>
            <a:pPr marL="0" indent="0">
              <a:buNone/>
            </a:pPr>
            <a:r>
              <a:rPr lang="en-US" dirty="0"/>
              <a:t>The General Education at the University of Florida is designed to appreciate the whole of human experience across ages, cultures, histories, ethnicities, and living paradigms. The mission of our program is to serve as the catalyst for leading a life that effects and actualizes diversity, inclusivity, justice, anti-racism, intersectionality, and equity for all. The program firmly grounded on inclusive academic excellence aims to learn from the past, build the present, and prepare for the future.</a:t>
            </a:r>
          </a:p>
          <a:p>
            <a:endParaRPr lang="en-US" dirty="0"/>
          </a:p>
        </p:txBody>
      </p:sp>
    </p:spTree>
    <p:extLst>
      <p:ext uri="{BB962C8B-B14F-4D97-AF65-F5344CB8AC3E}">
        <p14:creationId xmlns:p14="http://schemas.microsoft.com/office/powerpoint/2010/main" val="3489141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CD22F-83B1-374F-8A3D-1149D6E87248}"/>
              </a:ext>
            </a:extLst>
          </p:cNvPr>
          <p:cNvSpPr>
            <a:spLocks noGrp="1"/>
          </p:cNvSpPr>
          <p:nvPr>
            <p:ph type="title"/>
          </p:nvPr>
        </p:nvSpPr>
        <p:spPr/>
        <p:txBody>
          <a:bodyPr/>
          <a:lstStyle/>
          <a:p>
            <a:r>
              <a:rPr lang="en-US" dirty="0"/>
              <a:t>Area designations</a:t>
            </a:r>
          </a:p>
        </p:txBody>
      </p:sp>
      <p:sp>
        <p:nvSpPr>
          <p:cNvPr id="3" name="Content Placeholder 2">
            <a:extLst>
              <a:ext uri="{FF2B5EF4-FFF2-40B4-BE49-F238E27FC236}">
                <a16:creationId xmlns:a16="http://schemas.microsoft.com/office/drawing/2014/main" id="{39F848B6-0B63-A047-A323-5669D700E93C}"/>
              </a:ext>
            </a:extLst>
          </p:cNvPr>
          <p:cNvSpPr>
            <a:spLocks noGrp="1"/>
          </p:cNvSpPr>
          <p:nvPr>
            <p:ph idx="1"/>
          </p:nvPr>
        </p:nvSpPr>
        <p:spPr/>
        <p:txBody>
          <a:bodyPr/>
          <a:lstStyle/>
          <a:p>
            <a:r>
              <a:rPr lang="en-US" dirty="0"/>
              <a:t>Diversity</a:t>
            </a:r>
          </a:p>
          <a:p>
            <a:r>
              <a:rPr lang="en-US" dirty="0"/>
              <a:t>International</a:t>
            </a:r>
          </a:p>
          <a:p>
            <a:pPr marL="0" indent="0">
              <a:buNone/>
            </a:pPr>
            <a:r>
              <a:rPr lang="en-US" dirty="0"/>
              <a:t>For the Diversity and International designations, create a new description of what these courses should address and accomplish to serve the mission of the General Education program while also building, supporting, and teaching about diversity, equity, inclusion, and justice. </a:t>
            </a:r>
          </a:p>
        </p:txBody>
      </p:sp>
    </p:spTree>
    <p:extLst>
      <p:ext uri="{BB962C8B-B14F-4D97-AF65-F5344CB8AC3E}">
        <p14:creationId xmlns:p14="http://schemas.microsoft.com/office/powerpoint/2010/main" val="2066395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9936E-8390-EF45-A7DB-A0F1025414B0}"/>
              </a:ext>
            </a:extLst>
          </p:cNvPr>
          <p:cNvSpPr>
            <a:spLocks noGrp="1"/>
          </p:cNvSpPr>
          <p:nvPr>
            <p:ph type="title"/>
          </p:nvPr>
        </p:nvSpPr>
        <p:spPr/>
        <p:txBody>
          <a:bodyPr/>
          <a:lstStyle/>
          <a:p>
            <a:r>
              <a:rPr lang="en-US" dirty="0"/>
              <a:t>Area Designations</a:t>
            </a:r>
          </a:p>
        </p:txBody>
      </p:sp>
      <p:sp>
        <p:nvSpPr>
          <p:cNvPr id="3" name="Content Placeholder 2">
            <a:extLst>
              <a:ext uri="{FF2B5EF4-FFF2-40B4-BE49-F238E27FC236}">
                <a16:creationId xmlns:a16="http://schemas.microsoft.com/office/drawing/2014/main" id="{060804CC-83D5-EC45-B102-CB42116CE753}"/>
              </a:ext>
            </a:extLst>
          </p:cNvPr>
          <p:cNvSpPr>
            <a:spLocks noGrp="1"/>
          </p:cNvSpPr>
          <p:nvPr>
            <p:ph idx="1"/>
          </p:nvPr>
        </p:nvSpPr>
        <p:spPr/>
        <p:txBody>
          <a:bodyPr/>
          <a:lstStyle/>
          <a:p>
            <a:r>
              <a:rPr lang="en-US" dirty="0"/>
              <a:t>Biological Sciences</a:t>
            </a:r>
          </a:p>
          <a:p>
            <a:r>
              <a:rPr lang="en-US" dirty="0"/>
              <a:t>Composition</a:t>
            </a:r>
          </a:p>
          <a:p>
            <a:r>
              <a:rPr lang="en-US" dirty="0"/>
              <a:t>Humanities</a:t>
            </a:r>
          </a:p>
          <a:p>
            <a:r>
              <a:rPr lang="en-US" dirty="0"/>
              <a:t>Mathematics</a:t>
            </a:r>
          </a:p>
          <a:p>
            <a:r>
              <a:rPr lang="en-US" dirty="0"/>
              <a:t>Physical Sciences</a:t>
            </a:r>
          </a:p>
          <a:p>
            <a:r>
              <a:rPr lang="en-US" dirty="0"/>
              <a:t>Social and Behavioral Sciences</a:t>
            </a:r>
          </a:p>
          <a:p>
            <a:pPr marL="0" indent="0">
              <a:buNone/>
            </a:pPr>
            <a:r>
              <a:rPr lang="en-US" dirty="0"/>
              <a:t>For the above, draft a sentence/brief statement that will propose and encourage embedding the lens of diversity and antiracism into the core values and topics of the courses.</a:t>
            </a:r>
          </a:p>
        </p:txBody>
      </p:sp>
    </p:spTree>
    <p:extLst>
      <p:ext uri="{BB962C8B-B14F-4D97-AF65-F5344CB8AC3E}">
        <p14:creationId xmlns:p14="http://schemas.microsoft.com/office/powerpoint/2010/main" val="2385970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DAE3342-9DFC-49D4-B09C-25E3107693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0" name="Freeform 5">
              <a:extLst>
                <a:ext uri="{FF2B5EF4-FFF2-40B4-BE49-F238E27FC236}">
                  <a16:creationId xmlns:a16="http://schemas.microsoft.com/office/drawing/2014/main" id="{E49E0D20-8423-4612-99A5-14AEF8F6BB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6">
              <a:extLst>
                <a:ext uri="{FF2B5EF4-FFF2-40B4-BE49-F238E27FC236}">
                  <a16:creationId xmlns:a16="http://schemas.microsoft.com/office/drawing/2014/main" id="{57C2C108-5A30-48CA-9203-56747AEB7B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7">
              <a:extLst>
                <a:ext uri="{FF2B5EF4-FFF2-40B4-BE49-F238E27FC236}">
                  <a16:creationId xmlns:a16="http://schemas.microsoft.com/office/drawing/2014/main" id="{1A343912-2EFC-408E-A862-5C9BF108DC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 name="Freeform 8">
              <a:extLst>
                <a:ext uri="{FF2B5EF4-FFF2-40B4-BE49-F238E27FC236}">
                  <a16:creationId xmlns:a16="http://schemas.microsoft.com/office/drawing/2014/main" id="{AA50D1CF-9DAE-4CF6-B829-E66CEE9D5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9">
              <a:extLst>
                <a:ext uri="{FF2B5EF4-FFF2-40B4-BE49-F238E27FC236}">
                  <a16:creationId xmlns:a16="http://schemas.microsoft.com/office/drawing/2014/main" id="{FE5799A4-0568-433E-BF41-752CF516AC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0">
              <a:extLst>
                <a:ext uri="{FF2B5EF4-FFF2-40B4-BE49-F238E27FC236}">
                  <a16:creationId xmlns:a16="http://schemas.microsoft.com/office/drawing/2014/main" id="{CDBB86ED-F16F-4C28-BDD5-72D771176F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1">
              <a:extLst>
                <a:ext uri="{FF2B5EF4-FFF2-40B4-BE49-F238E27FC236}">
                  <a16:creationId xmlns:a16="http://schemas.microsoft.com/office/drawing/2014/main" id="{3347939E-8B76-4CFC-B2EC-63A7E2278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2">
              <a:extLst>
                <a:ext uri="{FF2B5EF4-FFF2-40B4-BE49-F238E27FC236}">
                  <a16:creationId xmlns:a16="http://schemas.microsoft.com/office/drawing/2014/main" id="{FA1DD132-02E4-4CD3-B496-BFF924558A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3">
              <a:extLst>
                <a:ext uri="{FF2B5EF4-FFF2-40B4-BE49-F238E27FC236}">
                  <a16:creationId xmlns:a16="http://schemas.microsoft.com/office/drawing/2014/main" id="{710BDA52-A7D7-4E4E-9F36-EC8F983EAF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4">
              <a:extLst>
                <a:ext uri="{FF2B5EF4-FFF2-40B4-BE49-F238E27FC236}">
                  <a16:creationId xmlns:a16="http://schemas.microsoft.com/office/drawing/2014/main" id="{B1BDF852-319F-42B8-9A50-7C9A9387CD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5">
              <a:extLst>
                <a:ext uri="{FF2B5EF4-FFF2-40B4-BE49-F238E27FC236}">
                  <a16:creationId xmlns:a16="http://schemas.microsoft.com/office/drawing/2014/main" id="{3AACE376-C01E-4F1F-91B7-39D0274BFE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1" name="Freeform 16">
              <a:extLst>
                <a:ext uri="{FF2B5EF4-FFF2-40B4-BE49-F238E27FC236}">
                  <a16:creationId xmlns:a16="http://schemas.microsoft.com/office/drawing/2014/main" id="{7F612F4C-050E-459D-9771-ED088374A5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7">
              <a:extLst>
                <a:ext uri="{FF2B5EF4-FFF2-40B4-BE49-F238E27FC236}">
                  <a16:creationId xmlns:a16="http://schemas.microsoft.com/office/drawing/2014/main" id="{94E4211B-3E41-4905-8F4E-76811B9E57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8">
              <a:extLst>
                <a:ext uri="{FF2B5EF4-FFF2-40B4-BE49-F238E27FC236}">
                  <a16:creationId xmlns:a16="http://schemas.microsoft.com/office/drawing/2014/main" id="{6AEC87EE-0CB8-43DE-8FEB-4586A92E80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9">
              <a:extLst>
                <a:ext uri="{FF2B5EF4-FFF2-40B4-BE49-F238E27FC236}">
                  <a16:creationId xmlns:a16="http://schemas.microsoft.com/office/drawing/2014/main" id="{277C1C5D-7BDC-47E4-8B81-C3C4AE949B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20">
              <a:extLst>
                <a:ext uri="{FF2B5EF4-FFF2-40B4-BE49-F238E27FC236}">
                  <a16:creationId xmlns:a16="http://schemas.microsoft.com/office/drawing/2014/main" id="{7A2A6EF8-9768-4478-9CD3-DFA547CEFC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1">
              <a:extLst>
                <a:ext uri="{FF2B5EF4-FFF2-40B4-BE49-F238E27FC236}">
                  <a16:creationId xmlns:a16="http://schemas.microsoft.com/office/drawing/2014/main" id="{1FD9091C-E8FA-4ADA-937F-A74426ED1B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2">
              <a:extLst>
                <a:ext uri="{FF2B5EF4-FFF2-40B4-BE49-F238E27FC236}">
                  <a16:creationId xmlns:a16="http://schemas.microsoft.com/office/drawing/2014/main" id="{B69923E7-63C4-47CE-956E-09D384D4FE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8" name="Freeform 23">
              <a:extLst>
                <a:ext uri="{FF2B5EF4-FFF2-40B4-BE49-F238E27FC236}">
                  <a16:creationId xmlns:a16="http://schemas.microsoft.com/office/drawing/2014/main" id="{A2576784-872E-494C-A041-0E346226B7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0" name="Group 29">
            <a:extLst>
              <a:ext uri="{FF2B5EF4-FFF2-40B4-BE49-F238E27FC236}">
                <a16:creationId xmlns:a16="http://schemas.microsoft.com/office/drawing/2014/main" id="{B54F73D8-62C2-4127-9D19-01219BBB99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1" name="Rectangle 30">
              <a:extLst>
                <a:ext uri="{FF2B5EF4-FFF2-40B4-BE49-F238E27FC236}">
                  <a16:creationId xmlns:a16="http://schemas.microsoft.com/office/drawing/2014/main" id="{CFD8CA02-9BE5-4B82-8129-6EF618402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31">
              <a:extLst>
                <a:ext uri="{FF2B5EF4-FFF2-40B4-BE49-F238E27FC236}">
                  <a16:creationId xmlns:a16="http://schemas.microsoft.com/office/drawing/2014/main" id="{01515E68-030C-4313-B300-35253163D3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a:extLst>
                <a:ext uri="{FF2B5EF4-FFF2-40B4-BE49-F238E27FC236}">
                  <a16:creationId xmlns:a16="http://schemas.microsoft.com/office/drawing/2014/main" id="{1937725F-1DDF-4225-937E-106DBB047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5" name="Rectangle 34">
            <a:extLst>
              <a:ext uri="{FF2B5EF4-FFF2-40B4-BE49-F238E27FC236}">
                <a16:creationId xmlns:a16="http://schemas.microsoft.com/office/drawing/2014/main" id="{B029B82E-722D-45BB-B34F-D4423CBF96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1F7980BB-894F-43B4-B764-9CE95DEF894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38" name="Freeform 5">
              <a:extLst>
                <a:ext uri="{FF2B5EF4-FFF2-40B4-BE49-F238E27FC236}">
                  <a16:creationId xmlns:a16="http://schemas.microsoft.com/office/drawing/2014/main" id="{D6D9E82D-9E8F-4365-8DD3-F87F575AF8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6">
              <a:extLst>
                <a:ext uri="{FF2B5EF4-FFF2-40B4-BE49-F238E27FC236}">
                  <a16:creationId xmlns:a16="http://schemas.microsoft.com/office/drawing/2014/main" id="{1CD7CE6C-6D35-4CDB-8C9B-3749731FB4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7">
              <a:extLst>
                <a:ext uri="{FF2B5EF4-FFF2-40B4-BE49-F238E27FC236}">
                  <a16:creationId xmlns:a16="http://schemas.microsoft.com/office/drawing/2014/main" id="{1D897CC5-D9DC-4B84-8FEE-769DDB3ED7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8">
              <a:extLst>
                <a:ext uri="{FF2B5EF4-FFF2-40B4-BE49-F238E27FC236}">
                  <a16:creationId xmlns:a16="http://schemas.microsoft.com/office/drawing/2014/main" id="{A7F9F68E-05A6-4B4F-A9C4-99F56BA4DE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9">
              <a:extLst>
                <a:ext uri="{FF2B5EF4-FFF2-40B4-BE49-F238E27FC236}">
                  <a16:creationId xmlns:a16="http://schemas.microsoft.com/office/drawing/2014/main" id="{FE459AB8-6C83-4017-AD7E-34DDCC29B5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10">
              <a:extLst>
                <a:ext uri="{FF2B5EF4-FFF2-40B4-BE49-F238E27FC236}">
                  <a16:creationId xmlns:a16="http://schemas.microsoft.com/office/drawing/2014/main" id="{7E35D375-D544-4AA6-B2C0-AECF72D6DA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11">
              <a:extLst>
                <a:ext uri="{FF2B5EF4-FFF2-40B4-BE49-F238E27FC236}">
                  <a16:creationId xmlns:a16="http://schemas.microsoft.com/office/drawing/2014/main" id="{330D17F1-A1B0-40BD-8617-EE4D6750C8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12">
              <a:extLst>
                <a:ext uri="{FF2B5EF4-FFF2-40B4-BE49-F238E27FC236}">
                  <a16:creationId xmlns:a16="http://schemas.microsoft.com/office/drawing/2014/main" id="{B66F0F2E-CF96-4F3A-B20B-7A67FED935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3">
              <a:extLst>
                <a:ext uri="{FF2B5EF4-FFF2-40B4-BE49-F238E27FC236}">
                  <a16:creationId xmlns:a16="http://schemas.microsoft.com/office/drawing/2014/main" id="{6A12D58E-271D-4783-99B0-2C1098B90B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4">
              <a:extLst>
                <a:ext uri="{FF2B5EF4-FFF2-40B4-BE49-F238E27FC236}">
                  <a16:creationId xmlns:a16="http://schemas.microsoft.com/office/drawing/2014/main" id="{F9B86422-0052-4CDC-906A-A0991A2900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5">
              <a:extLst>
                <a:ext uri="{FF2B5EF4-FFF2-40B4-BE49-F238E27FC236}">
                  <a16:creationId xmlns:a16="http://schemas.microsoft.com/office/drawing/2014/main" id="{C6847113-CFAE-4362-A26F-0B1D189964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6">
              <a:extLst>
                <a:ext uri="{FF2B5EF4-FFF2-40B4-BE49-F238E27FC236}">
                  <a16:creationId xmlns:a16="http://schemas.microsoft.com/office/drawing/2014/main" id="{2AD566C5-BF8B-4C51-82C6-4633CAE5BD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7">
              <a:extLst>
                <a:ext uri="{FF2B5EF4-FFF2-40B4-BE49-F238E27FC236}">
                  <a16:creationId xmlns:a16="http://schemas.microsoft.com/office/drawing/2014/main" id="{F156CA36-0366-443D-9A53-7806BDE207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8">
              <a:extLst>
                <a:ext uri="{FF2B5EF4-FFF2-40B4-BE49-F238E27FC236}">
                  <a16:creationId xmlns:a16="http://schemas.microsoft.com/office/drawing/2014/main" id="{E854E694-6F0F-4143-B88B-DE4C9E02E0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9">
              <a:extLst>
                <a:ext uri="{FF2B5EF4-FFF2-40B4-BE49-F238E27FC236}">
                  <a16:creationId xmlns:a16="http://schemas.microsoft.com/office/drawing/2014/main" id="{65CBB851-7142-4AAB-8038-999CAB8CE9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20">
              <a:extLst>
                <a:ext uri="{FF2B5EF4-FFF2-40B4-BE49-F238E27FC236}">
                  <a16:creationId xmlns:a16="http://schemas.microsoft.com/office/drawing/2014/main" id="{5560487F-527D-416F-A6A5-16BC6F6264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21">
              <a:extLst>
                <a:ext uri="{FF2B5EF4-FFF2-40B4-BE49-F238E27FC236}">
                  <a16:creationId xmlns:a16="http://schemas.microsoft.com/office/drawing/2014/main" id="{1F3D29D7-04A7-4C39-ABC0-CCFFE39BD3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22">
              <a:extLst>
                <a:ext uri="{FF2B5EF4-FFF2-40B4-BE49-F238E27FC236}">
                  <a16:creationId xmlns:a16="http://schemas.microsoft.com/office/drawing/2014/main" id="{AB11EF01-3B4E-41D2-9E08-0106F319A10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3">
              <a:extLst>
                <a:ext uri="{FF2B5EF4-FFF2-40B4-BE49-F238E27FC236}">
                  <a16:creationId xmlns:a16="http://schemas.microsoft.com/office/drawing/2014/main" id="{9E2C3217-DC0B-4F91-9F62-A04CDEB2F7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pic>
        <p:nvPicPr>
          <p:cNvPr id="5" name="Picture 4">
            <a:extLst>
              <a:ext uri="{FF2B5EF4-FFF2-40B4-BE49-F238E27FC236}">
                <a16:creationId xmlns:a16="http://schemas.microsoft.com/office/drawing/2014/main" id="{0A6A04D2-149F-4F6A-8E5C-EC5BA736A9CE}"/>
              </a:ext>
            </a:extLst>
          </p:cNvPr>
          <p:cNvPicPr>
            <a:picLocks noChangeAspect="1"/>
          </p:cNvPicPr>
          <p:nvPr/>
        </p:nvPicPr>
        <p:blipFill rotWithShape="1">
          <a:blip r:embed="rId2"/>
          <a:srcRect l="58752" r="2" b="2"/>
          <a:stretch/>
        </p:blipFill>
        <p:spPr>
          <a:xfrm>
            <a:off x="20" y="227"/>
            <a:ext cx="4637303" cy="6858000"/>
          </a:xfrm>
          <a:prstGeom prst="rect">
            <a:avLst/>
          </a:prstGeom>
          <a:ln w="9525">
            <a:noFill/>
          </a:ln>
        </p:spPr>
      </p:pic>
      <p:grpSp>
        <p:nvGrpSpPr>
          <p:cNvPr id="58" name="Group 57">
            <a:extLst>
              <a:ext uri="{FF2B5EF4-FFF2-40B4-BE49-F238E27FC236}">
                <a16:creationId xmlns:a16="http://schemas.microsoft.com/office/drawing/2014/main" id="{F2B7CF55-CC81-4559-9768-354C7462D6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55064" y="1186483"/>
            <a:ext cx="5941686" cy="4477933"/>
            <a:chOff x="807084" y="1186483"/>
            <a:chExt cx="5941686" cy="4477933"/>
          </a:xfrm>
        </p:grpSpPr>
        <p:sp>
          <p:nvSpPr>
            <p:cNvPr id="59" name="Rectangle 58">
              <a:extLst>
                <a:ext uri="{FF2B5EF4-FFF2-40B4-BE49-F238E27FC236}">
                  <a16:creationId xmlns:a16="http://schemas.microsoft.com/office/drawing/2014/main" id="{9FDAF335-846C-48F5-A261-6D242B1ED9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780" y="1186483"/>
              <a:ext cx="5940295"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Isosceles Triangle 39">
              <a:extLst>
                <a:ext uri="{FF2B5EF4-FFF2-40B4-BE49-F238E27FC236}">
                  <a16:creationId xmlns:a16="http://schemas.microsoft.com/office/drawing/2014/main" id="{598CCBBA-616E-4339-A7DE-6168CEEE50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3574311"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0FDCDAE4-2A39-4204-B094-CA4F1493DE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084" y="1991156"/>
              <a:ext cx="5941686"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417B08CC-6AE8-D047-B9A4-1A73CE8F54F9}"/>
              </a:ext>
            </a:extLst>
          </p:cNvPr>
          <p:cNvSpPr>
            <a:spLocks noGrp="1"/>
          </p:cNvSpPr>
          <p:nvPr>
            <p:ph type="title"/>
          </p:nvPr>
        </p:nvSpPr>
        <p:spPr>
          <a:xfrm>
            <a:off x="5543394" y="2075504"/>
            <a:ext cx="5769989" cy="1748729"/>
          </a:xfrm>
        </p:spPr>
        <p:txBody>
          <a:bodyPr vert="horz" lIns="228600" tIns="228600" rIns="228600" bIns="0" rtlCol="0" anchor="b">
            <a:normAutofit/>
          </a:bodyPr>
          <a:lstStyle/>
          <a:p>
            <a:pPr>
              <a:lnSpc>
                <a:spcPct val="80000"/>
              </a:lnSpc>
            </a:pPr>
            <a:r>
              <a:rPr lang="en-US" sz="5000" dirty="0"/>
              <a:t>Questions</a:t>
            </a:r>
          </a:p>
        </p:txBody>
      </p:sp>
    </p:spTree>
    <p:extLst>
      <p:ext uri="{BB962C8B-B14F-4D97-AF65-F5344CB8AC3E}">
        <p14:creationId xmlns:p14="http://schemas.microsoft.com/office/powerpoint/2010/main" val="3835270850"/>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736</TotalTime>
  <Words>534</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 Light</vt:lpstr>
      <vt:lpstr>Rockwell</vt:lpstr>
      <vt:lpstr>Wingdings</vt:lpstr>
      <vt:lpstr>Atlas</vt:lpstr>
      <vt:lpstr>General Education Diversity Taskforce</vt:lpstr>
      <vt:lpstr>Next Steps</vt:lpstr>
      <vt:lpstr>Mission Statement Draft</vt:lpstr>
      <vt:lpstr>Mission Statement</vt:lpstr>
      <vt:lpstr>Area designations</vt:lpstr>
      <vt:lpstr>Area Designations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Education Taskforce</dc:title>
  <dc:creator>Bozia,Eleni</dc:creator>
  <cp:lastModifiedBy>Griffith,Casey Todd</cp:lastModifiedBy>
  <cp:revision>5</cp:revision>
  <dcterms:created xsi:type="dcterms:W3CDTF">2020-12-03T17:57:55Z</dcterms:created>
  <dcterms:modified xsi:type="dcterms:W3CDTF">2021-03-03T15:53:01Z</dcterms:modified>
</cp:coreProperties>
</file>